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12188952"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65A82"/>
        </a:solidFill>
        <a:effectLst/>
      </p:bgPr>
    </p:bg>
    <p:spTree>
      <p:nvGrpSpPr>
        <p:cNvPr id="1" name=""/>
        <p:cNvGrpSpPr/>
        <p:nvPr/>
      </p:nvGrpSpPr>
      <p:grpSpPr/>
      <p:sp>
        <p:nvSpPr>
          <p:cNvPr id="2" name="Rectangle 1"/>
          <p:cNvSpPr/>
          <p:nvPr/>
        </p:nvSpPr>
        <p:spPr>
          <a:xfrm>
            <a:off x="0" y="4572000"/>
            <a:ext cx="12188952" cy="228600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4462272"/>
            <a:ext cx="12188952" cy="146304"/>
          </a:xfrm>
          <a:prstGeom prst="rect">
            <a:avLst/>
          </a:prstGeom>
          <a:solidFill>
            <a:srgbClr val="02C3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411480"/>
            <a:ext cx="10725912" cy="1005840"/>
          </a:xfrm>
          <a:prstGeom prst="rect">
            <a:avLst/>
          </a:prstGeom>
          <a:noFill/>
        </p:spPr>
        <p:txBody>
          <a:bodyPr wrap="square">
            <a:spAutoFit/>
          </a:bodyPr>
          <a:lstStyle/>
          <a:p>
            <a:pPr algn="ctr"/>
            <a:r>
              <a:rPr sz="5200" b="1" i="0">
                <a:solidFill>
                  <a:srgbClr val="FFFFFF"/>
                </a:solidFill>
                <a:latin typeface="Calibri"/>
              </a:rPr>
              <a:t>The Digital Shift</a:t>
            </a:r>
          </a:p>
        </p:txBody>
      </p:sp>
      <p:sp>
        <p:nvSpPr>
          <p:cNvPr id="5" name="TextBox 4"/>
          <p:cNvSpPr txBox="1"/>
          <p:nvPr/>
        </p:nvSpPr>
        <p:spPr>
          <a:xfrm>
            <a:off x="731520" y="1463040"/>
            <a:ext cx="10725912" cy="685800"/>
          </a:xfrm>
          <a:prstGeom prst="rect">
            <a:avLst/>
          </a:prstGeom>
          <a:noFill/>
        </p:spPr>
        <p:txBody>
          <a:bodyPr wrap="square">
            <a:spAutoFit/>
          </a:bodyPr>
          <a:lstStyle/>
          <a:p>
            <a:pPr algn="ctr"/>
            <a:r>
              <a:rPr sz="2400" b="0" i="0">
                <a:solidFill>
                  <a:srgbClr val="F9E795"/>
                </a:solidFill>
                <a:latin typeface="Calibri"/>
              </a:rPr>
              <a:t>Why Data Literacy is the New Universal Language</a:t>
            </a:r>
          </a:p>
        </p:txBody>
      </p:sp>
      <p:sp>
        <p:nvSpPr>
          <p:cNvPr id="6" name="TextBox 5"/>
          <p:cNvSpPr txBox="1"/>
          <p:nvPr/>
        </p:nvSpPr>
        <p:spPr>
          <a:xfrm>
            <a:off x="731520" y="2286000"/>
            <a:ext cx="10725912" cy="502920"/>
          </a:xfrm>
          <a:prstGeom prst="rect">
            <a:avLst/>
          </a:prstGeom>
          <a:noFill/>
        </p:spPr>
        <p:txBody>
          <a:bodyPr wrap="square">
            <a:spAutoFit/>
          </a:bodyPr>
          <a:lstStyle/>
          <a:p>
            <a:pPr algn="ctr"/>
            <a:r>
              <a:rPr sz="1600" b="0" i="1">
                <a:solidFill>
                  <a:srgbClr val="CADCFC"/>
                </a:solidFill>
                <a:latin typeface="Calibri"/>
              </a:rPr>
              <a:t>Practicals 1, 2 &amp; 4  |  AIDA Persuasive Framework  |  Academic Writing</a:t>
            </a:r>
          </a:p>
        </p:txBody>
      </p:sp>
      <p:sp>
        <p:nvSpPr>
          <p:cNvPr id="7" name="TextBox 6"/>
          <p:cNvSpPr txBox="1"/>
          <p:nvPr/>
        </p:nvSpPr>
        <p:spPr>
          <a:xfrm>
            <a:off x="731520" y="3017520"/>
            <a:ext cx="10725912" cy="502920"/>
          </a:xfrm>
          <a:prstGeom prst="rect">
            <a:avLst/>
          </a:prstGeom>
          <a:noFill/>
        </p:spPr>
        <p:txBody>
          <a:bodyPr wrap="square">
            <a:spAutoFit/>
          </a:bodyPr>
          <a:lstStyle/>
          <a:p>
            <a:pPr algn="ctr"/>
            <a:r>
              <a:rPr sz="2000" b="1" i="0">
                <a:solidFill>
                  <a:srgbClr val="F9E795"/>
                </a:solidFill>
                <a:latin typeface="Calibri"/>
              </a:rPr>
              <a:t>Presented by: Adamu Issa</a:t>
            </a:r>
          </a:p>
        </p:txBody>
      </p:sp>
      <p:sp>
        <p:nvSpPr>
          <p:cNvPr id="8" name="TextBox 7"/>
          <p:cNvSpPr txBox="1"/>
          <p:nvPr/>
        </p:nvSpPr>
        <p:spPr>
          <a:xfrm>
            <a:off x="731520" y="4754880"/>
            <a:ext cx="10725912" cy="502920"/>
          </a:xfrm>
          <a:prstGeom prst="rect">
            <a:avLst/>
          </a:prstGeom>
          <a:noFill/>
        </p:spPr>
        <p:txBody>
          <a:bodyPr wrap="square">
            <a:spAutoFit/>
          </a:bodyPr>
          <a:lstStyle/>
          <a:p>
            <a:pPr algn="ctr"/>
            <a:r>
              <a:rPr sz="1600" b="1" i="0">
                <a:solidFill>
                  <a:srgbClr val="FFFFFF"/>
                </a:solidFill>
                <a:latin typeface="Calibri"/>
              </a:rPr>
              <a:t>3-Day Intensive Training  |  University Students &amp; Young Leaders</a:t>
            </a:r>
          </a:p>
        </p:txBody>
      </p:sp>
      <p:sp>
        <p:nvSpPr>
          <p:cNvPr id="9" name="TextBox 8"/>
          <p:cNvSpPr txBox="1"/>
          <p:nvPr/>
        </p:nvSpPr>
        <p:spPr>
          <a:xfrm>
            <a:off x="731520" y="5394960"/>
            <a:ext cx="10725912" cy="457200"/>
          </a:xfrm>
          <a:prstGeom prst="rect">
            <a:avLst/>
          </a:prstGeom>
          <a:noFill/>
        </p:spPr>
        <p:txBody>
          <a:bodyPr wrap="square">
            <a:spAutoFit/>
          </a:bodyPr>
          <a:lstStyle/>
          <a:p>
            <a:pPr algn="ctr"/>
            <a:r>
              <a:rPr sz="1400" b="0" i="0">
                <a:solidFill>
                  <a:srgbClr val="F9E795"/>
                </a:solidFill>
                <a:latin typeface="Calibri"/>
              </a:rPr>
              <a:t>Data Age Ready  |  Lead with Logic  |  Speak the Language of the Era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0F8FF"/>
        </a:solidFill>
        <a:effectLst/>
      </p:bgPr>
    </p:bg>
    <p:spTree>
      <p:nvGrpSpPr>
        <p:cNvPr id="1" name=""/>
        <p:cNvGrpSpPr/>
        <p:nvPr/>
      </p:nvGrpSpPr>
      <p:grpSpPr/>
      <p:sp>
        <p:nvSpPr>
          <p:cNvPr id="2" name="Rectangle 1"/>
          <p:cNvSpPr/>
          <p:nvPr/>
        </p:nvSpPr>
        <p:spPr>
          <a:xfrm>
            <a:off x="0" y="0"/>
            <a:ext cx="12188952" cy="1051560"/>
          </a:xfrm>
          <a:prstGeom prst="rect">
            <a:avLst/>
          </a:prstGeom>
          <a:solidFill>
            <a:srgbClr val="065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82880"/>
            <a:ext cx="11430000" cy="713232"/>
          </a:xfrm>
          <a:prstGeom prst="rect">
            <a:avLst/>
          </a:prstGeom>
          <a:noFill/>
        </p:spPr>
        <p:txBody>
          <a:bodyPr wrap="square">
            <a:spAutoFit/>
          </a:bodyPr>
          <a:lstStyle/>
          <a:p>
            <a:pPr algn="l"/>
            <a:r>
              <a:rPr sz="2700" b="1" i="0">
                <a:solidFill>
                  <a:srgbClr val="FFFFFF"/>
                </a:solidFill>
                <a:latin typeface="Calibri"/>
              </a:rPr>
              <a:t>Practical 1 — Sentence Improvement</a:t>
            </a:r>
          </a:p>
        </p:txBody>
      </p:sp>
      <p:sp>
        <p:nvSpPr>
          <p:cNvPr id="4" name="TextBox 3"/>
          <p:cNvSpPr txBox="1"/>
          <p:nvPr/>
        </p:nvSpPr>
        <p:spPr>
          <a:xfrm>
            <a:off x="365760" y="1115568"/>
            <a:ext cx="11430000" cy="457200"/>
          </a:xfrm>
          <a:prstGeom prst="rect">
            <a:avLst/>
          </a:prstGeom>
          <a:noFill/>
        </p:spPr>
        <p:txBody>
          <a:bodyPr wrap="square">
            <a:spAutoFit/>
          </a:bodyPr>
          <a:lstStyle/>
          <a:p>
            <a:pPr algn="l"/>
            <a:r>
              <a:rPr sz="1600" b="0" i="1">
                <a:solidFill>
                  <a:srgbClr val="028090"/>
                </a:solidFill>
                <a:latin typeface="Calibri"/>
              </a:rPr>
              <a:t>Eliminating Wordiness for Clearer, More Powerful Writing</a:t>
            </a:r>
          </a:p>
        </p:txBody>
      </p:sp>
      <p:sp>
        <p:nvSpPr>
          <p:cNvPr id="5" name="Rectangle 4"/>
          <p:cNvSpPr/>
          <p:nvPr/>
        </p:nvSpPr>
        <p:spPr>
          <a:xfrm>
            <a:off x="365760" y="1737360"/>
            <a:ext cx="5394960" cy="2011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365760" y="1737360"/>
            <a:ext cx="5394960" cy="411480"/>
          </a:xfrm>
          <a:prstGeom prst="rect">
            <a:avLst/>
          </a:prstGeom>
          <a:solidFill>
            <a:srgbClr val="F961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1773936"/>
            <a:ext cx="5120640" cy="347472"/>
          </a:xfrm>
          <a:prstGeom prst="rect">
            <a:avLst/>
          </a:prstGeom>
          <a:noFill/>
        </p:spPr>
        <p:txBody>
          <a:bodyPr wrap="square">
            <a:spAutoFit/>
          </a:bodyPr>
          <a:lstStyle/>
          <a:p>
            <a:pPr algn="l"/>
            <a:r>
              <a:rPr sz="1300" b="1" i="0">
                <a:solidFill>
                  <a:srgbClr val="FFFFFF"/>
                </a:solidFill>
                <a:latin typeface="Calibri"/>
              </a:rPr>
              <a:t>❌  BEFORE (Wordy)</a:t>
            </a:r>
          </a:p>
        </p:txBody>
      </p:sp>
      <p:sp>
        <p:nvSpPr>
          <p:cNvPr id="8" name="TextBox 7"/>
          <p:cNvSpPr txBox="1"/>
          <p:nvPr/>
        </p:nvSpPr>
        <p:spPr>
          <a:xfrm>
            <a:off x="502920" y="2212848"/>
            <a:ext cx="5120640" cy="502920"/>
          </a:xfrm>
          <a:prstGeom prst="rect">
            <a:avLst/>
          </a:prstGeom>
          <a:noFill/>
        </p:spPr>
        <p:txBody>
          <a:bodyPr wrap="square">
            <a:spAutoFit/>
          </a:bodyPr>
          <a:lstStyle/>
          <a:p>
            <a:pPr algn="l"/>
            <a:r>
              <a:rPr sz="1600" b="1" i="0">
                <a:solidFill>
                  <a:srgbClr val="1A2A3A"/>
                </a:solidFill>
                <a:latin typeface="Calibri"/>
              </a:rPr>
              <a:t>"Due to the fact that…"</a:t>
            </a:r>
          </a:p>
        </p:txBody>
      </p:sp>
      <p:sp>
        <p:nvSpPr>
          <p:cNvPr id="9" name="TextBox 8"/>
          <p:cNvSpPr txBox="1"/>
          <p:nvPr/>
        </p:nvSpPr>
        <p:spPr>
          <a:xfrm>
            <a:off x="502920" y="2743200"/>
            <a:ext cx="5120640" cy="822960"/>
          </a:xfrm>
          <a:prstGeom prst="rect">
            <a:avLst/>
          </a:prstGeom>
          <a:noFill/>
        </p:spPr>
        <p:txBody>
          <a:bodyPr wrap="square">
            <a:spAutoFit/>
          </a:bodyPr>
          <a:lstStyle/>
          <a:p>
            <a:pPr algn="l"/>
            <a:r>
              <a:rPr sz="1200" b="0" i="1">
                <a:solidFill>
                  <a:srgbClr val="884444"/>
                </a:solidFill>
                <a:latin typeface="Calibri"/>
              </a:rPr>
              <a:t>Wordy — uses 5 words where 1 will do.</a:t>
            </a:r>
          </a:p>
        </p:txBody>
      </p:sp>
      <p:sp>
        <p:nvSpPr>
          <p:cNvPr id="10" name="TextBox 9"/>
          <p:cNvSpPr txBox="1"/>
          <p:nvPr/>
        </p:nvSpPr>
        <p:spPr>
          <a:xfrm>
            <a:off x="5943600" y="2423160"/>
            <a:ext cx="548640" cy="457200"/>
          </a:xfrm>
          <a:prstGeom prst="rect">
            <a:avLst/>
          </a:prstGeom>
          <a:noFill/>
        </p:spPr>
        <p:txBody>
          <a:bodyPr wrap="square">
            <a:spAutoFit/>
          </a:bodyPr>
          <a:lstStyle/>
          <a:p>
            <a:pPr algn="ctr"/>
            <a:r>
              <a:rPr sz="2800" b="1" i="0">
                <a:solidFill>
                  <a:srgbClr val="028090"/>
                </a:solidFill>
                <a:latin typeface="Calibri"/>
              </a:rPr>
              <a:t>→</a:t>
            </a:r>
          </a:p>
        </p:txBody>
      </p:sp>
      <p:sp>
        <p:nvSpPr>
          <p:cNvPr id="11" name="Rectangle 10"/>
          <p:cNvSpPr/>
          <p:nvPr/>
        </p:nvSpPr>
        <p:spPr>
          <a:xfrm>
            <a:off x="6583680" y="1737360"/>
            <a:ext cx="5212080" cy="2011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583680" y="1737360"/>
            <a:ext cx="5212080" cy="411480"/>
          </a:xfrm>
          <a:prstGeom prst="rect">
            <a:avLst/>
          </a:prstGeom>
          <a:solidFill>
            <a:srgbClr val="02C3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720840" y="1773936"/>
            <a:ext cx="4937760" cy="347472"/>
          </a:xfrm>
          <a:prstGeom prst="rect">
            <a:avLst/>
          </a:prstGeom>
          <a:noFill/>
        </p:spPr>
        <p:txBody>
          <a:bodyPr wrap="square">
            <a:spAutoFit/>
          </a:bodyPr>
          <a:lstStyle/>
          <a:p>
            <a:pPr algn="l"/>
            <a:r>
              <a:rPr sz="1300" b="1" i="0">
                <a:solidFill>
                  <a:srgbClr val="FFFFFF"/>
                </a:solidFill>
                <a:latin typeface="Calibri"/>
              </a:rPr>
              <a:t>✔  AFTER (Improved)</a:t>
            </a:r>
          </a:p>
        </p:txBody>
      </p:sp>
      <p:sp>
        <p:nvSpPr>
          <p:cNvPr id="14" name="TextBox 13"/>
          <p:cNvSpPr txBox="1"/>
          <p:nvPr/>
        </p:nvSpPr>
        <p:spPr>
          <a:xfrm>
            <a:off x="6720840" y="2212848"/>
            <a:ext cx="4937760" cy="502920"/>
          </a:xfrm>
          <a:prstGeom prst="rect">
            <a:avLst/>
          </a:prstGeom>
          <a:noFill/>
        </p:spPr>
        <p:txBody>
          <a:bodyPr wrap="square">
            <a:spAutoFit/>
          </a:bodyPr>
          <a:lstStyle/>
          <a:p>
            <a:pPr algn="l"/>
            <a:r>
              <a:rPr sz="1600" b="1" i="0">
                <a:solidFill>
                  <a:srgbClr val="1A2A3A"/>
                </a:solidFill>
                <a:latin typeface="Calibri"/>
              </a:rPr>
              <a:t>"Because"  /  "Since…"</a:t>
            </a:r>
          </a:p>
        </p:txBody>
      </p:sp>
      <p:sp>
        <p:nvSpPr>
          <p:cNvPr id="15" name="TextBox 14"/>
          <p:cNvSpPr txBox="1"/>
          <p:nvPr/>
        </p:nvSpPr>
        <p:spPr>
          <a:xfrm>
            <a:off x="6720840" y="2743200"/>
            <a:ext cx="4937760" cy="822960"/>
          </a:xfrm>
          <a:prstGeom prst="rect">
            <a:avLst/>
          </a:prstGeom>
          <a:noFill/>
        </p:spPr>
        <p:txBody>
          <a:bodyPr wrap="square">
            <a:spAutoFit/>
          </a:bodyPr>
          <a:lstStyle/>
          <a:p>
            <a:pPr algn="l"/>
            <a:r>
              <a:rPr sz="1200" b="0" i="1">
                <a:solidFill>
                  <a:srgbClr val="116644"/>
                </a:solidFill>
                <a:latin typeface="Calibri"/>
              </a:rPr>
              <a:t>Concise and direct. Gets to the point immediately.</a:t>
            </a:r>
          </a:p>
        </p:txBody>
      </p:sp>
      <p:sp>
        <p:nvSpPr>
          <p:cNvPr id="16" name="Rectangle 15"/>
          <p:cNvSpPr/>
          <p:nvPr/>
        </p:nvSpPr>
        <p:spPr>
          <a:xfrm>
            <a:off x="365760" y="4069079"/>
            <a:ext cx="5394960" cy="2011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365760" y="4069079"/>
            <a:ext cx="5394960" cy="411480"/>
          </a:xfrm>
          <a:prstGeom prst="rect">
            <a:avLst/>
          </a:prstGeom>
          <a:solidFill>
            <a:srgbClr val="F961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02920" y="4105655"/>
            <a:ext cx="5120640" cy="347472"/>
          </a:xfrm>
          <a:prstGeom prst="rect">
            <a:avLst/>
          </a:prstGeom>
          <a:noFill/>
        </p:spPr>
        <p:txBody>
          <a:bodyPr wrap="square">
            <a:spAutoFit/>
          </a:bodyPr>
          <a:lstStyle/>
          <a:p>
            <a:pPr algn="l"/>
            <a:r>
              <a:rPr sz="1300" b="1" i="0">
                <a:solidFill>
                  <a:srgbClr val="FFFFFF"/>
                </a:solidFill>
                <a:latin typeface="Calibri"/>
              </a:rPr>
              <a:t>❌  BEFORE (Wordy)</a:t>
            </a:r>
          </a:p>
        </p:txBody>
      </p:sp>
      <p:sp>
        <p:nvSpPr>
          <p:cNvPr id="19" name="TextBox 18"/>
          <p:cNvSpPr txBox="1"/>
          <p:nvPr/>
        </p:nvSpPr>
        <p:spPr>
          <a:xfrm>
            <a:off x="502920" y="4544567"/>
            <a:ext cx="5120640" cy="502920"/>
          </a:xfrm>
          <a:prstGeom prst="rect">
            <a:avLst/>
          </a:prstGeom>
          <a:noFill/>
        </p:spPr>
        <p:txBody>
          <a:bodyPr wrap="square">
            <a:spAutoFit/>
          </a:bodyPr>
          <a:lstStyle/>
          <a:p>
            <a:pPr algn="l"/>
            <a:r>
              <a:rPr sz="1600" b="1" i="0">
                <a:solidFill>
                  <a:srgbClr val="1A2A3A"/>
                </a:solidFill>
                <a:latin typeface="Calibri"/>
              </a:rPr>
              <a:t>"In order to be able to…"</a:t>
            </a:r>
          </a:p>
        </p:txBody>
      </p:sp>
      <p:sp>
        <p:nvSpPr>
          <p:cNvPr id="20" name="TextBox 19"/>
          <p:cNvSpPr txBox="1"/>
          <p:nvPr/>
        </p:nvSpPr>
        <p:spPr>
          <a:xfrm>
            <a:off x="502920" y="5074919"/>
            <a:ext cx="5120640" cy="822960"/>
          </a:xfrm>
          <a:prstGeom prst="rect">
            <a:avLst/>
          </a:prstGeom>
          <a:noFill/>
        </p:spPr>
        <p:txBody>
          <a:bodyPr wrap="square">
            <a:spAutoFit/>
          </a:bodyPr>
          <a:lstStyle/>
          <a:p>
            <a:pPr algn="l"/>
            <a:r>
              <a:rPr sz="1200" b="0" i="1">
                <a:solidFill>
                  <a:srgbClr val="884444"/>
                </a:solidFill>
                <a:latin typeface="Calibri"/>
              </a:rPr>
              <a:t>Over-inflated phrasing that adds no meaning.</a:t>
            </a:r>
          </a:p>
        </p:txBody>
      </p:sp>
      <p:sp>
        <p:nvSpPr>
          <p:cNvPr id="21" name="TextBox 20"/>
          <p:cNvSpPr txBox="1"/>
          <p:nvPr/>
        </p:nvSpPr>
        <p:spPr>
          <a:xfrm>
            <a:off x="5943600" y="4754879"/>
            <a:ext cx="548640" cy="457200"/>
          </a:xfrm>
          <a:prstGeom prst="rect">
            <a:avLst/>
          </a:prstGeom>
          <a:noFill/>
        </p:spPr>
        <p:txBody>
          <a:bodyPr wrap="square">
            <a:spAutoFit/>
          </a:bodyPr>
          <a:lstStyle/>
          <a:p>
            <a:pPr algn="ctr"/>
            <a:r>
              <a:rPr sz="2800" b="1" i="0">
                <a:solidFill>
                  <a:srgbClr val="028090"/>
                </a:solidFill>
                <a:latin typeface="Calibri"/>
              </a:rPr>
              <a:t>→</a:t>
            </a:r>
          </a:p>
        </p:txBody>
      </p:sp>
      <p:sp>
        <p:nvSpPr>
          <p:cNvPr id="22" name="Rectangle 21"/>
          <p:cNvSpPr/>
          <p:nvPr/>
        </p:nvSpPr>
        <p:spPr>
          <a:xfrm>
            <a:off x="6583680" y="4069079"/>
            <a:ext cx="5212080" cy="2011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583680" y="4069079"/>
            <a:ext cx="5212080" cy="411480"/>
          </a:xfrm>
          <a:prstGeom prst="rect">
            <a:avLst/>
          </a:prstGeom>
          <a:solidFill>
            <a:srgbClr val="02C3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720840" y="4105655"/>
            <a:ext cx="4937760" cy="347472"/>
          </a:xfrm>
          <a:prstGeom prst="rect">
            <a:avLst/>
          </a:prstGeom>
          <a:noFill/>
        </p:spPr>
        <p:txBody>
          <a:bodyPr wrap="square">
            <a:spAutoFit/>
          </a:bodyPr>
          <a:lstStyle/>
          <a:p>
            <a:pPr algn="l"/>
            <a:r>
              <a:rPr sz="1300" b="1" i="0">
                <a:solidFill>
                  <a:srgbClr val="FFFFFF"/>
                </a:solidFill>
                <a:latin typeface="Calibri"/>
              </a:rPr>
              <a:t>✔  AFTER (Improved)</a:t>
            </a:r>
          </a:p>
        </p:txBody>
      </p:sp>
      <p:sp>
        <p:nvSpPr>
          <p:cNvPr id="25" name="TextBox 24"/>
          <p:cNvSpPr txBox="1"/>
          <p:nvPr/>
        </p:nvSpPr>
        <p:spPr>
          <a:xfrm>
            <a:off x="6720840" y="4544567"/>
            <a:ext cx="4937760" cy="502920"/>
          </a:xfrm>
          <a:prstGeom prst="rect">
            <a:avLst/>
          </a:prstGeom>
          <a:noFill/>
        </p:spPr>
        <p:txBody>
          <a:bodyPr wrap="square">
            <a:spAutoFit/>
          </a:bodyPr>
          <a:lstStyle/>
          <a:p>
            <a:pPr algn="l"/>
            <a:r>
              <a:rPr sz="1600" b="1" i="0">
                <a:solidFill>
                  <a:srgbClr val="1A2A3A"/>
                </a:solidFill>
                <a:latin typeface="Calibri"/>
              </a:rPr>
              <a:t>"To"</a:t>
            </a:r>
          </a:p>
        </p:txBody>
      </p:sp>
      <p:sp>
        <p:nvSpPr>
          <p:cNvPr id="26" name="TextBox 25"/>
          <p:cNvSpPr txBox="1"/>
          <p:nvPr/>
        </p:nvSpPr>
        <p:spPr>
          <a:xfrm>
            <a:off x="6720840" y="5074919"/>
            <a:ext cx="4937760" cy="822960"/>
          </a:xfrm>
          <a:prstGeom prst="rect">
            <a:avLst/>
          </a:prstGeom>
          <a:noFill/>
        </p:spPr>
        <p:txBody>
          <a:bodyPr wrap="square">
            <a:spAutoFit/>
          </a:bodyPr>
          <a:lstStyle/>
          <a:p>
            <a:pPr algn="l"/>
            <a:r>
              <a:rPr sz="1200" b="0" i="1">
                <a:solidFill>
                  <a:srgbClr val="116644"/>
                </a:solidFill>
                <a:latin typeface="Calibri"/>
              </a:rPr>
              <a:t>Single word. Clean. Professional. Powerful.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0F8FF"/>
        </a:solidFill>
        <a:effectLst/>
      </p:bgPr>
    </p:bg>
    <p:spTree>
      <p:nvGrpSpPr>
        <p:cNvPr id="1" name=""/>
        <p:cNvGrpSpPr/>
        <p:nvPr/>
      </p:nvGrpSpPr>
      <p:grpSpPr/>
      <p:sp>
        <p:nvSpPr>
          <p:cNvPr id="2" name="Rectangle 1"/>
          <p:cNvSpPr/>
          <p:nvPr/>
        </p:nvSpPr>
        <p:spPr>
          <a:xfrm>
            <a:off x="0" y="0"/>
            <a:ext cx="12188952" cy="1051560"/>
          </a:xfrm>
          <a:prstGeom prst="rect">
            <a:avLst/>
          </a:prstGeom>
          <a:solidFill>
            <a:srgbClr val="065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82880"/>
            <a:ext cx="11430000" cy="713232"/>
          </a:xfrm>
          <a:prstGeom prst="rect">
            <a:avLst/>
          </a:prstGeom>
          <a:noFill/>
        </p:spPr>
        <p:txBody>
          <a:bodyPr wrap="square">
            <a:spAutoFit/>
          </a:bodyPr>
          <a:lstStyle/>
          <a:p>
            <a:pPr algn="l"/>
            <a:r>
              <a:rPr sz="2600" b="1" i="0">
                <a:solidFill>
                  <a:srgbClr val="FFFFFF"/>
                </a:solidFill>
                <a:latin typeface="Calibri"/>
              </a:rPr>
              <a:t>Practical 2 — Paragraph Writing: Public Speaking</a:t>
            </a:r>
          </a:p>
        </p:txBody>
      </p:sp>
      <p:sp>
        <p:nvSpPr>
          <p:cNvPr id="4" name="Rectangle 3"/>
          <p:cNvSpPr/>
          <p:nvPr/>
        </p:nvSpPr>
        <p:spPr>
          <a:xfrm>
            <a:off x="365760" y="1143000"/>
            <a:ext cx="11457432" cy="29260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365760" y="1143000"/>
            <a:ext cx="11457432" cy="438912"/>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188720"/>
            <a:ext cx="10972800" cy="365760"/>
          </a:xfrm>
          <a:prstGeom prst="rect">
            <a:avLst/>
          </a:prstGeom>
          <a:noFill/>
        </p:spPr>
        <p:txBody>
          <a:bodyPr wrap="square">
            <a:spAutoFit/>
          </a:bodyPr>
          <a:lstStyle/>
          <a:p>
            <a:pPr algn="l"/>
            <a:r>
              <a:rPr sz="1500" b="1" i="0">
                <a:solidFill>
                  <a:srgbClr val="FFFFFF"/>
                </a:solidFill>
                <a:latin typeface="Calibri"/>
              </a:rPr>
              <a:t>Paragraph 1: Managing Your Fear</a:t>
            </a:r>
          </a:p>
        </p:txBody>
      </p:sp>
      <p:sp>
        <p:nvSpPr>
          <p:cNvPr id="7" name="TextBox 6"/>
          <p:cNvSpPr txBox="1"/>
          <p:nvPr/>
        </p:nvSpPr>
        <p:spPr>
          <a:xfrm>
            <a:off x="502920" y="1645920"/>
            <a:ext cx="11155680" cy="2331720"/>
          </a:xfrm>
          <a:prstGeom prst="rect">
            <a:avLst/>
          </a:prstGeom>
          <a:noFill/>
        </p:spPr>
        <p:txBody>
          <a:bodyPr wrap="square">
            <a:spAutoFit/>
          </a:bodyPr>
          <a:lstStyle/>
          <a:p>
            <a:pPr algn="l"/>
            <a:r>
              <a:rPr sz="1400" b="0" i="0">
                <a:solidFill>
                  <a:srgbClr val="1A2A3A"/>
                </a:solidFill>
                <a:latin typeface="Calibri"/>
              </a:rPr>
              <a:t>First, you must understand that feeling nervous before speaking is completely normal. Even the most famous leaders feel their hearts beat faster before they walk on stage. Therefore, the goal is not to get rid of your fear, but to learn how to control it. You can do this by taking deep breaths and practicing your opening lines until they are perfect. Once you master your nerves, your confidence will begin to shine through naturally.</a:t>
            </a:r>
          </a:p>
        </p:txBody>
      </p:sp>
      <p:sp>
        <p:nvSpPr>
          <p:cNvPr id="8" name="Rectangle 7"/>
          <p:cNvSpPr/>
          <p:nvPr/>
        </p:nvSpPr>
        <p:spPr>
          <a:xfrm>
            <a:off x="365760" y="4206240"/>
            <a:ext cx="2743200" cy="2331720"/>
          </a:xfrm>
          <a:prstGeom prst="rect">
            <a:avLst/>
          </a:prstGeom>
          <a:solidFill>
            <a:srgbClr val="065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75488" y="4279392"/>
            <a:ext cx="2523744" cy="411480"/>
          </a:xfrm>
          <a:prstGeom prst="rect">
            <a:avLst/>
          </a:prstGeom>
          <a:noFill/>
        </p:spPr>
        <p:txBody>
          <a:bodyPr wrap="square">
            <a:spAutoFit/>
          </a:bodyPr>
          <a:lstStyle/>
          <a:p>
            <a:pPr algn="l"/>
            <a:r>
              <a:rPr sz="1300" b="1" i="0">
                <a:solidFill>
                  <a:srgbClr val="FFFFFF"/>
                </a:solidFill>
                <a:latin typeface="Calibri"/>
              </a:rPr>
              <a:t>Topic Sentence</a:t>
            </a:r>
          </a:p>
        </p:txBody>
      </p:sp>
      <p:sp>
        <p:nvSpPr>
          <p:cNvPr id="10" name="Rectangle 9"/>
          <p:cNvSpPr/>
          <p:nvPr/>
        </p:nvSpPr>
        <p:spPr>
          <a:xfrm>
            <a:off x="502920" y="4709160"/>
            <a:ext cx="2468880" cy="548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75488" y="4828032"/>
            <a:ext cx="2523744" cy="1600200"/>
          </a:xfrm>
          <a:prstGeom prst="rect">
            <a:avLst/>
          </a:prstGeom>
          <a:noFill/>
        </p:spPr>
        <p:txBody>
          <a:bodyPr wrap="square">
            <a:spAutoFit/>
          </a:bodyPr>
          <a:lstStyle/>
          <a:p>
            <a:pPr algn="l"/>
            <a:r>
              <a:rPr sz="1200" b="0" i="0">
                <a:solidFill>
                  <a:srgbClr val="FFFFFF"/>
                </a:solidFill>
                <a:latin typeface="Calibri"/>
              </a:rPr>
              <a:t>Establishes the central idea:
nervousness is normal for all speakers.</a:t>
            </a:r>
          </a:p>
        </p:txBody>
      </p:sp>
      <p:sp>
        <p:nvSpPr>
          <p:cNvPr id="12" name="Rectangle 11"/>
          <p:cNvSpPr/>
          <p:nvPr/>
        </p:nvSpPr>
        <p:spPr>
          <a:xfrm>
            <a:off x="3319272" y="4206240"/>
            <a:ext cx="2743200" cy="233172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429000" y="4279392"/>
            <a:ext cx="2523744" cy="411480"/>
          </a:xfrm>
          <a:prstGeom prst="rect">
            <a:avLst/>
          </a:prstGeom>
          <a:noFill/>
        </p:spPr>
        <p:txBody>
          <a:bodyPr wrap="square">
            <a:spAutoFit/>
          </a:bodyPr>
          <a:lstStyle/>
          <a:p>
            <a:pPr algn="l"/>
            <a:r>
              <a:rPr sz="1300" b="1" i="0">
                <a:solidFill>
                  <a:srgbClr val="FFFFFF"/>
                </a:solidFill>
                <a:latin typeface="Calibri"/>
              </a:rPr>
              <a:t>Supporting Detail</a:t>
            </a:r>
          </a:p>
        </p:txBody>
      </p:sp>
      <p:sp>
        <p:nvSpPr>
          <p:cNvPr id="14" name="Rectangle 13"/>
          <p:cNvSpPr/>
          <p:nvPr/>
        </p:nvSpPr>
        <p:spPr>
          <a:xfrm>
            <a:off x="3456432" y="4709160"/>
            <a:ext cx="2468880" cy="548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429000" y="4828032"/>
            <a:ext cx="2523744" cy="1600200"/>
          </a:xfrm>
          <a:prstGeom prst="rect">
            <a:avLst/>
          </a:prstGeom>
          <a:noFill/>
        </p:spPr>
        <p:txBody>
          <a:bodyPr wrap="square">
            <a:spAutoFit/>
          </a:bodyPr>
          <a:lstStyle/>
          <a:p>
            <a:pPr algn="l"/>
            <a:r>
              <a:rPr sz="1200" b="0" i="0">
                <a:solidFill>
                  <a:srgbClr val="FFFFFF"/>
                </a:solidFill>
                <a:latin typeface="Calibri"/>
              </a:rPr>
              <a:t>Famous leaders used as evidence
to validate the reader's experience.</a:t>
            </a:r>
          </a:p>
        </p:txBody>
      </p:sp>
      <p:sp>
        <p:nvSpPr>
          <p:cNvPr id="16" name="Rectangle 15"/>
          <p:cNvSpPr/>
          <p:nvPr/>
        </p:nvSpPr>
        <p:spPr>
          <a:xfrm>
            <a:off x="6272784" y="4206240"/>
            <a:ext cx="2743200" cy="2331720"/>
          </a:xfrm>
          <a:prstGeom prst="rect">
            <a:avLst/>
          </a:prstGeom>
          <a:solidFill>
            <a:srgbClr val="02C3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82512" y="4279392"/>
            <a:ext cx="2523744" cy="411480"/>
          </a:xfrm>
          <a:prstGeom prst="rect">
            <a:avLst/>
          </a:prstGeom>
          <a:noFill/>
        </p:spPr>
        <p:txBody>
          <a:bodyPr wrap="square">
            <a:spAutoFit/>
          </a:bodyPr>
          <a:lstStyle/>
          <a:p>
            <a:pPr algn="l"/>
            <a:r>
              <a:rPr sz="1300" b="1" i="0">
                <a:solidFill>
                  <a:srgbClr val="FFFFFF"/>
                </a:solidFill>
                <a:latin typeface="Calibri"/>
              </a:rPr>
              <a:t>Transition Words</a:t>
            </a:r>
          </a:p>
        </p:txBody>
      </p:sp>
      <p:sp>
        <p:nvSpPr>
          <p:cNvPr id="18" name="Rectangle 17"/>
          <p:cNvSpPr/>
          <p:nvPr/>
        </p:nvSpPr>
        <p:spPr>
          <a:xfrm>
            <a:off x="6409944" y="4709160"/>
            <a:ext cx="2468880" cy="548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82512" y="4828032"/>
            <a:ext cx="2523744" cy="1600200"/>
          </a:xfrm>
          <a:prstGeom prst="rect">
            <a:avLst/>
          </a:prstGeom>
          <a:noFill/>
        </p:spPr>
        <p:txBody>
          <a:bodyPr wrap="square">
            <a:spAutoFit/>
          </a:bodyPr>
          <a:lstStyle/>
          <a:p>
            <a:pPr algn="l"/>
            <a:r>
              <a:rPr sz="1200" b="0" i="0">
                <a:solidFill>
                  <a:srgbClr val="FFFFFF"/>
                </a:solidFill>
                <a:latin typeface="Calibri"/>
              </a:rPr>
              <a:t>"Therefore", "Once" — guide the
reader through logical steps.</a:t>
            </a:r>
          </a:p>
        </p:txBody>
      </p:sp>
      <p:sp>
        <p:nvSpPr>
          <p:cNvPr id="20" name="Rectangle 19"/>
          <p:cNvSpPr/>
          <p:nvPr/>
        </p:nvSpPr>
        <p:spPr>
          <a:xfrm>
            <a:off x="9226296" y="4206240"/>
            <a:ext cx="2743200" cy="2331720"/>
          </a:xfrm>
          <a:prstGeom prst="rect">
            <a:avLst/>
          </a:prstGeom>
          <a:solidFill>
            <a:srgbClr val="1C72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336024" y="4279392"/>
            <a:ext cx="2523744" cy="411480"/>
          </a:xfrm>
          <a:prstGeom prst="rect">
            <a:avLst/>
          </a:prstGeom>
          <a:noFill/>
        </p:spPr>
        <p:txBody>
          <a:bodyPr wrap="square">
            <a:spAutoFit/>
          </a:bodyPr>
          <a:lstStyle/>
          <a:p>
            <a:pPr algn="l"/>
            <a:r>
              <a:rPr sz="1300" b="1" i="0">
                <a:solidFill>
                  <a:srgbClr val="FFFFFF"/>
                </a:solidFill>
                <a:latin typeface="Calibri"/>
              </a:rPr>
              <a:t>Concluding Line</a:t>
            </a:r>
          </a:p>
        </p:txBody>
      </p:sp>
      <p:sp>
        <p:nvSpPr>
          <p:cNvPr id="22" name="Rectangle 21"/>
          <p:cNvSpPr/>
          <p:nvPr/>
        </p:nvSpPr>
        <p:spPr>
          <a:xfrm>
            <a:off x="9363456" y="4709160"/>
            <a:ext cx="2468880" cy="548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336024" y="4828032"/>
            <a:ext cx="2523744" cy="1600200"/>
          </a:xfrm>
          <a:prstGeom prst="rect">
            <a:avLst/>
          </a:prstGeom>
          <a:noFill/>
        </p:spPr>
        <p:txBody>
          <a:bodyPr wrap="square">
            <a:spAutoFit/>
          </a:bodyPr>
          <a:lstStyle/>
          <a:p>
            <a:pPr algn="l"/>
            <a:r>
              <a:rPr sz="1200" b="0" i="0">
                <a:solidFill>
                  <a:srgbClr val="FFFFFF"/>
                </a:solidFill>
                <a:latin typeface="Calibri"/>
              </a:rPr>
              <a:t>Ends with a positive outcome:
confidence shining through.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0F8FF"/>
        </a:solidFill>
        <a:effectLst/>
      </p:bgPr>
    </p:bg>
    <p:spTree>
      <p:nvGrpSpPr>
        <p:cNvPr id="1" name=""/>
        <p:cNvGrpSpPr/>
        <p:nvPr/>
      </p:nvGrpSpPr>
      <p:grpSpPr/>
      <p:sp>
        <p:nvSpPr>
          <p:cNvPr id="2" name="Rectangle 1"/>
          <p:cNvSpPr/>
          <p:nvPr/>
        </p:nvSpPr>
        <p:spPr>
          <a:xfrm>
            <a:off x="0" y="0"/>
            <a:ext cx="12188952" cy="1051560"/>
          </a:xfrm>
          <a:prstGeom prst="rect">
            <a:avLst/>
          </a:prstGeom>
          <a:solidFill>
            <a:srgbClr val="065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82880"/>
            <a:ext cx="11430000" cy="713232"/>
          </a:xfrm>
          <a:prstGeom prst="rect">
            <a:avLst/>
          </a:prstGeom>
          <a:noFill/>
        </p:spPr>
        <p:txBody>
          <a:bodyPr wrap="square">
            <a:spAutoFit/>
          </a:bodyPr>
          <a:lstStyle/>
          <a:p>
            <a:pPr algn="l"/>
            <a:r>
              <a:rPr sz="2400" b="1" i="0">
                <a:solidFill>
                  <a:srgbClr val="FFFFFF"/>
                </a:solidFill>
                <a:latin typeface="Calibri"/>
              </a:rPr>
              <a:t>Practical 2 — Paragraph Writing: Public Speaking (cont.)</a:t>
            </a:r>
          </a:p>
        </p:txBody>
      </p:sp>
      <p:sp>
        <p:nvSpPr>
          <p:cNvPr id="4" name="Rectangle 3"/>
          <p:cNvSpPr/>
          <p:nvPr/>
        </p:nvSpPr>
        <p:spPr>
          <a:xfrm>
            <a:off x="365760" y="1143000"/>
            <a:ext cx="11457432" cy="29260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365760" y="1143000"/>
            <a:ext cx="11457432" cy="438912"/>
          </a:xfrm>
          <a:prstGeom prst="rect">
            <a:avLst/>
          </a:prstGeom>
          <a:solidFill>
            <a:srgbClr val="1C72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188720"/>
            <a:ext cx="10972800" cy="365760"/>
          </a:xfrm>
          <a:prstGeom prst="rect">
            <a:avLst/>
          </a:prstGeom>
          <a:noFill/>
        </p:spPr>
        <p:txBody>
          <a:bodyPr wrap="square">
            <a:spAutoFit/>
          </a:bodyPr>
          <a:lstStyle/>
          <a:p>
            <a:pPr algn="l"/>
            <a:r>
              <a:rPr sz="1500" b="1" i="0">
                <a:solidFill>
                  <a:srgbClr val="FFFFFF"/>
                </a:solidFill>
                <a:latin typeface="Calibri"/>
              </a:rPr>
              <a:t>Paragraph 2: Connecting with Your Audience</a:t>
            </a:r>
          </a:p>
        </p:txBody>
      </p:sp>
      <p:sp>
        <p:nvSpPr>
          <p:cNvPr id="7" name="TextBox 6"/>
          <p:cNvSpPr txBox="1"/>
          <p:nvPr/>
        </p:nvSpPr>
        <p:spPr>
          <a:xfrm>
            <a:off x="502920" y="1645920"/>
            <a:ext cx="11155680" cy="2331720"/>
          </a:xfrm>
          <a:prstGeom prst="rect">
            <a:avLst/>
          </a:prstGeom>
          <a:noFill/>
        </p:spPr>
        <p:txBody>
          <a:bodyPr wrap="square">
            <a:spAutoFit/>
          </a:bodyPr>
          <a:lstStyle/>
          <a:p>
            <a:pPr algn="l"/>
            <a:r>
              <a:rPr sz="1400" b="0" i="0">
                <a:solidFill>
                  <a:srgbClr val="1A2A3A"/>
                </a:solidFill>
                <a:latin typeface="Calibri"/>
              </a:rPr>
              <a:t>Next, always remember that your speech is about the audience, not about you. If you focus only on your own mistakes, you will lose the connection with the people listening. However, if you focus on how your message can help them, you will feel much more relaxed. Use simple stories and look people in the eye to keep them engaged. Consequently, the audience will value what you say because they feel you truly care about their time.</a:t>
            </a:r>
          </a:p>
        </p:txBody>
      </p:sp>
      <p:sp>
        <p:nvSpPr>
          <p:cNvPr id="8" name="Rectangle 7"/>
          <p:cNvSpPr/>
          <p:nvPr/>
        </p:nvSpPr>
        <p:spPr>
          <a:xfrm>
            <a:off x="365760" y="4206240"/>
            <a:ext cx="2743200" cy="2331720"/>
          </a:xfrm>
          <a:prstGeom prst="rect">
            <a:avLst/>
          </a:prstGeom>
          <a:solidFill>
            <a:srgbClr val="065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75488" y="4279392"/>
            <a:ext cx="2523744" cy="411480"/>
          </a:xfrm>
          <a:prstGeom prst="rect">
            <a:avLst/>
          </a:prstGeom>
          <a:noFill/>
        </p:spPr>
        <p:txBody>
          <a:bodyPr wrap="square">
            <a:spAutoFit/>
          </a:bodyPr>
          <a:lstStyle/>
          <a:p>
            <a:pPr algn="l"/>
            <a:r>
              <a:rPr sz="1300" b="1" i="0">
                <a:solidFill>
                  <a:srgbClr val="FFFFFF"/>
                </a:solidFill>
                <a:latin typeface="Calibri"/>
              </a:rPr>
              <a:t>Audience Focus</a:t>
            </a:r>
          </a:p>
        </p:txBody>
      </p:sp>
      <p:sp>
        <p:nvSpPr>
          <p:cNvPr id="10" name="Rectangle 9"/>
          <p:cNvSpPr/>
          <p:nvPr/>
        </p:nvSpPr>
        <p:spPr>
          <a:xfrm>
            <a:off x="502920" y="4709160"/>
            <a:ext cx="2468880" cy="548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75488" y="4828032"/>
            <a:ext cx="2523744" cy="1600200"/>
          </a:xfrm>
          <a:prstGeom prst="rect">
            <a:avLst/>
          </a:prstGeom>
          <a:noFill/>
        </p:spPr>
        <p:txBody>
          <a:bodyPr wrap="square">
            <a:spAutoFit/>
          </a:bodyPr>
          <a:lstStyle/>
          <a:p>
            <a:pPr algn="l"/>
            <a:r>
              <a:rPr sz="1200" b="0" i="0">
                <a:solidFill>
                  <a:srgbClr val="FFFFFF"/>
                </a:solidFill>
                <a:latin typeface="Calibri"/>
              </a:rPr>
              <a:t>Shifts speaker's mindset from
self to audience needs.</a:t>
            </a:r>
          </a:p>
        </p:txBody>
      </p:sp>
      <p:sp>
        <p:nvSpPr>
          <p:cNvPr id="12" name="Rectangle 11"/>
          <p:cNvSpPr/>
          <p:nvPr/>
        </p:nvSpPr>
        <p:spPr>
          <a:xfrm>
            <a:off x="3319272" y="4206240"/>
            <a:ext cx="2743200" cy="2331720"/>
          </a:xfrm>
          <a:prstGeom prst="rect">
            <a:avLst/>
          </a:prstGeom>
          <a:solidFill>
            <a:srgbClr val="1C72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429000" y="4279392"/>
            <a:ext cx="2523744" cy="411480"/>
          </a:xfrm>
          <a:prstGeom prst="rect">
            <a:avLst/>
          </a:prstGeom>
          <a:noFill/>
        </p:spPr>
        <p:txBody>
          <a:bodyPr wrap="square">
            <a:spAutoFit/>
          </a:bodyPr>
          <a:lstStyle/>
          <a:p>
            <a:pPr algn="l"/>
            <a:r>
              <a:rPr sz="1300" b="1" i="0">
                <a:solidFill>
                  <a:srgbClr val="FFFFFF"/>
                </a:solidFill>
                <a:latin typeface="Calibri"/>
              </a:rPr>
              <a:t>Contrast (HOWEVER)</a:t>
            </a:r>
          </a:p>
        </p:txBody>
      </p:sp>
      <p:sp>
        <p:nvSpPr>
          <p:cNvPr id="14" name="Rectangle 13"/>
          <p:cNvSpPr/>
          <p:nvPr/>
        </p:nvSpPr>
        <p:spPr>
          <a:xfrm>
            <a:off x="3456432" y="4709160"/>
            <a:ext cx="2468880" cy="548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429000" y="4828032"/>
            <a:ext cx="2523744" cy="1600200"/>
          </a:xfrm>
          <a:prstGeom prst="rect">
            <a:avLst/>
          </a:prstGeom>
          <a:noFill/>
        </p:spPr>
        <p:txBody>
          <a:bodyPr wrap="square">
            <a:spAutoFit/>
          </a:bodyPr>
          <a:lstStyle/>
          <a:p>
            <a:pPr algn="l"/>
            <a:r>
              <a:rPr sz="1200" b="0" i="0">
                <a:solidFill>
                  <a:srgbClr val="FFFFFF"/>
                </a:solidFill>
                <a:latin typeface="Calibri"/>
              </a:rPr>
              <a:t>Shows two contrasting outcomes:
fear vs. connection.</a:t>
            </a:r>
          </a:p>
        </p:txBody>
      </p:sp>
      <p:sp>
        <p:nvSpPr>
          <p:cNvPr id="16" name="Rectangle 15"/>
          <p:cNvSpPr/>
          <p:nvPr/>
        </p:nvSpPr>
        <p:spPr>
          <a:xfrm>
            <a:off x="6272784" y="4206240"/>
            <a:ext cx="2743200" cy="233172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82512" y="4279392"/>
            <a:ext cx="2523744" cy="411480"/>
          </a:xfrm>
          <a:prstGeom prst="rect">
            <a:avLst/>
          </a:prstGeom>
          <a:noFill/>
        </p:spPr>
        <p:txBody>
          <a:bodyPr wrap="square">
            <a:spAutoFit/>
          </a:bodyPr>
          <a:lstStyle/>
          <a:p>
            <a:pPr algn="l"/>
            <a:r>
              <a:rPr sz="1300" b="1" i="0">
                <a:solidFill>
                  <a:srgbClr val="FFFFFF"/>
                </a:solidFill>
                <a:latin typeface="Calibri"/>
              </a:rPr>
              <a:t>Practical Tips</a:t>
            </a:r>
          </a:p>
        </p:txBody>
      </p:sp>
      <p:sp>
        <p:nvSpPr>
          <p:cNvPr id="18" name="Rectangle 17"/>
          <p:cNvSpPr/>
          <p:nvPr/>
        </p:nvSpPr>
        <p:spPr>
          <a:xfrm>
            <a:off x="6409944" y="4709160"/>
            <a:ext cx="2468880" cy="548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82512" y="4828032"/>
            <a:ext cx="2523744" cy="1600200"/>
          </a:xfrm>
          <a:prstGeom prst="rect">
            <a:avLst/>
          </a:prstGeom>
          <a:noFill/>
        </p:spPr>
        <p:txBody>
          <a:bodyPr wrap="square">
            <a:spAutoFit/>
          </a:bodyPr>
          <a:lstStyle/>
          <a:p>
            <a:pPr algn="l"/>
            <a:r>
              <a:rPr sz="1200" b="0" i="0">
                <a:solidFill>
                  <a:srgbClr val="FFFFFF"/>
                </a:solidFill>
                <a:latin typeface="Calibri"/>
              </a:rPr>
              <a:t>Concrete advice: stories +
eye contact = engagement.</a:t>
            </a:r>
          </a:p>
        </p:txBody>
      </p:sp>
      <p:sp>
        <p:nvSpPr>
          <p:cNvPr id="20" name="Rectangle 19"/>
          <p:cNvSpPr/>
          <p:nvPr/>
        </p:nvSpPr>
        <p:spPr>
          <a:xfrm>
            <a:off x="9226296" y="4206240"/>
            <a:ext cx="2743200" cy="2331720"/>
          </a:xfrm>
          <a:prstGeom prst="rect">
            <a:avLst/>
          </a:prstGeom>
          <a:solidFill>
            <a:srgbClr val="02C3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336024" y="4279392"/>
            <a:ext cx="2523744" cy="411480"/>
          </a:xfrm>
          <a:prstGeom prst="rect">
            <a:avLst/>
          </a:prstGeom>
          <a:noFill/>
        </p:spPr>
        <p:txBody>
          <a:bodyPr wrap="square">
            <a:spAutoFit/>
          </a:bodyPr>
          <a:lstStyle/>
          <a:p>
            <a:pPr algn="l"/>
            <a:r>
              <a:rPr sz="1300" b="1" i="0">
                <a:solidFill>
                  <a:srgbClr val="FFFFFF"/>
                </a:solidFill>
                <a:latin typeface="Calibri"/>
              </a:rPr>
              <a:t>Consequence</a:t>
            </a:r>
          </a:p>
        </p:txBody>
      </p:sp>
      <p:sp>
        <p:nvSpPr>
          <p:cNvPr id="22" name="Rectangle 21"/>
          <p:cNvSpPr/>
          <p:nvPr/>
        </p:nvSpPr>
        <p:spPr>
          <a:xfrm>
            <a:off x="9363456" y="4709160"/>
            <a:ext cx="2468880" cy="548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336024" y="4828032"/>
            <a:ext cx="2523744" cy="1600200"/>
          </a:xfrm>
          <a:prstGeom prst="rect">
            <a:avLst/>
          </a:prstGeom>
          <a:noFill/>
        </p:spPr>
        <p:txBody>
          <a:bodyPr wrap="square">
            <a:spAutoFit/>
          </a:bodyPr>
          <a:lstStyle/>
          <a:p>
            <a:pPr algn="l"/>
            <a:r>
              <a:rPr sz="1200" b="0" i="0">
                <a:solidFill>
                  <a:srgbClr val="FFFFFF"/>
                </a:solidFill>
                <a:latin typeface="Calibri"/>
              </a:rPr>
              <a:t>"Consequently" — shows the
positive result of the approach.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0F8FF"/>
        </a:solidFill>
        <a:effectLst/>
      </p:bgPr>
    </p:bg>
    <p:spTree>
      <p:nvGrpSpPr>
        <p:cNvPr id="1" name=""/>
        <p:cNvGrpSpPr/>
        <p:nvPr/>
      </p:nvGrpSpPr>
      <p:grpSpPr/>
      <p:sp>
        <p:nvSpPr>
          <p:cNvPr id="2" name="Rectangle 1"/>
          <p:cNvSpPr/>
          <p:nvPr/>
        </p:nvSpPr>
        <p:spPr>
          <a:xfrm>
            <a:off x="0" y="0"/>
            <a:ext cx="12188952" cy="1051560"/>
          </a:xfrm>
          <a:prstGeom prst="rect">
            <a:avLst/>
          </a:prstGeom>
          <a:solidFill>
            <a:srgbClr val="065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82880"/>
            <a:ext cx="11430000" cy="713232"/>
          </a:xfrm>
          <a:prstGeom prst="rect">
            <a:avLst/>
          </a:prstGeom>
          <a:noFill/>
        </p:spPr>
        <p:txBody>
          <a:bodyPr wrap="square">
            <a:spAutoFit/>
          </a:bodyPr>
          <a:lstStyle/>
          <a:p>
            <a:pPr algn="l"/>
            <a:r>
              <a:rPr sz="2400" b="1" i="0">
                <a:solidFill>
                  <a:srgbClr val="FFFFFF"/>
                </a:solidFill>
                <a:latin typeface="Calibri"/>
              </a:rPr>
              <a:t>Practical 2 — Essay: The Digital Shift (Introduction)</a:t>
            </a:r>
          </a:p>
        </p:txBody>
      </p:sp>
      <p:sp>
        <p:nvSpPr>
          <p:cNvPr id="4" name="Rectangle 3"/>
          <p:cNvSpPr/>
          <p:nvPr/>
        </p:nvSpPr>
        <p:spPr>
          <a:xfrm>
            <a:off x="365760" y="1143000"/>
            <a:ext cx="11457432" cy="23317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02920" y="1234440"/>
            <a:ext cx="11155680" cy="2148840"/>
          </a:xfrm>
          <a:prstGeom prst="rect">
            <a:avLst/>
          </a:prstGeom>
          <a:noFill/>
        </p:spPr>
        <p:txBody>
          <a:bodyPr wrap="square">
            <a:spAutoFit/>
          </a:bodyPr>
          <a:lstStyle/>
          <a:p>
            <a:pPr algn="l"/>
            <a:r>
              <a:rPr sz="1300" b="0" i="0">
                <a:solidFill>
                  <a:srgbClr val="1A2A3A"/>
                </a:solidFill>
                <a:latin typeface="Calibri"/>
              </a:rPr>
              <a:t>In the span of a single generation, the world has moved from filing cabinets and physical ledgers to a reality defined by invisible streams of information. We are no longer living in the Information Age; we are living in the Data Age. Every click, every purchase, and every administrative decision leaves a digital footprint. However, as the volume of information grows, a critical gap has emerged between those who can merely use technology and those who can understand the logic behind it. Data literacy is no longer a niche skill — it is the modern foundation for effective leadership and informed citizenship.</a:t>
            </a:r>
          </a:p>
        </p:txBody>
      </p:sp>
      <p:sp>
        <p:nvSpPr>
          <p:cNvPr id="6" name="Rectangle 5"/>
          <p:cNvSpPr/>
          <p:nvPr/>
        </p:nvSpPr>
        <p:spPr>
          <a:xfrm>
            <a:off x="365760" y="3611880"/>
            <a:ext cx="3703320" cy="30175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365760" y="3611880"/>
            <a:ext cx="3703320" cy="438912"/>
          </a:xfrm>
          <a:prstGeom prst="rect">
            <a:avLst/>
          </a:prstGeom>
          <a:solidFill>
            <a:srgbClr val="065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75488" y="3657600"/>
            <a:ext cx="3520439" cy="365760"/>
          </a:xfrm>
          <a:prstGeom prst="rect">
            <a:avLst/>
          </a:prstGeom>
          <a:noFill/>
        </p:spPr>
        <p:txBody>
          <a:bodyPr wrap="square">
            <a:spAutoFit/>
          </a:bodyPr>
          <a:lstStyle/>
          <a:p>
            <a:pPr algn="l"/>
            <a:r>
              <a:rPr sz="1300" b="1" i="0">
                <a:solidFill>
                  <a:srgbClr val="FFFFFF"/>
                </a:solidFill>
                <a:latin typeface="Calibri"/>
              </a:rPr>
              <a:t>Engine of Decision-Making</a:t>
            </a:r>
          </a:p>
        </p:txBody>
      </p:sp>
      <p:sp>
        <p:nvSpPr>
          <p:cNvPr id="9" name="TextBox 8"/>
          <p:cNvSpPr txBox="1"/>
          <p:nvPr/>
        </p:nvSpPr>
        <p:spPr>
          <a:xfrm>
            <a:off x="475488" y="4114800"/>
            <a:ext cx="3520439" cy="2423160"/>
          </a:xfrm>
          <a:prstGeom prst="rect">
            <a:avLst/>
          </a:prstGeom>
          <a:noFill/>
        </p:spPr>
        <p:txBody>
          <a:bodyPr wrap="square">
            <a:spAutoFit/>
          </a:bodyPr>
          <a:lstStyle/>
          <a:p>
            <a:pPr>
              <a:spcBef>
                <a:spcPts val="500"/>
              </a:spcBef>
            </a:pPr>
            <a:r>
              <a:rPr sz="1200">
                <a:solidFill>
                  <a:srgbClr val="1A2A3A"/>
                </a:solidFill>
                <a:latin typeface="Calibri"/>
              </a:rPr>
              <a:t>▸  Past: intuition &amp; habit</a:t>
            </a:r>
          </a:p>
          <a:p>
            <a:pPr>
              <a:spcBef>
                <a:spcPts val="500"/>
              </a:spcBef>
            </a:pPr>
            <a:r>
              <a:rPr sz="1200">
                <a:solidFill>
                  <a:srgbClr val="1A2A3A"/>
                </a:solidFill>
                <a:latin typeface="Calibri"/>
              </a:rPr>
              <a:t>▸  Today: evidence-backed decisions</a:t>
            </a:r>
          </a:p>
          <a:p>
            <a:pPr>
              <a:spcBef>
                <a:spcPts val="500"/>
              </a:spcBef>
            </a:pPr>
            <a:r>
              <a:rPr sz="1200">
                <a:solidFill>
                  <a:srgbClr val="1A2A3A"/>
                </a:solidFill>
                <a:latin typeface="Calibri"/>
              </a:rPr>
              <a:t>▸  Statistics &amp; spreadsheets for leaders</a:t>
            </a:r>
          </a:p>
        </p:txBody>
      </p:sp>
      <p:sp>
        <p:nvSpPr>
          <p:cNvPr id="10" name="Rectangle 9"/>
          <p:cNvSpPr/>
          <p:nvPr/>
        </p:nvSpPr>
        <p:spPr>
          <a:xfrm>
            <a:off x="4306824" y="3611880"/>
            <a:ext cx="3703320" cy="30175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306824" y="3611880"/>
            <a:ext cx="3703320" cy="438912"/>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16552" y="3657600"/>
            <a:ext cx="3520439" cy="365760"/>
          </a:xfrm>
          <a:prstGeom prst="rect">
            <a:avLst/>
          </a:prstGeom>
          <a:noFill/>
        </p:spPr>
        <p:txBody>
          <a:bodyPr wrap="square">
            <a:spAutoFit/>
          </a:bodyPr>
          <a:lstStyle/>
          <a:p>
            <a:pPr algn="l"/>
            <a:r>
              <a:rPr sz="1300" b="1" i="0">
                <a:solidFill>
                  <a:srgbClr val="FFFFFF"/>
                </a:solidFill>
                <a:latin typeface="Calibri"/>
              </a:rPr>
              <a:t>Problem Solving &amp; Logic</a:t>
            </a:r>
          </a:p>
        </p:txBody>
      </p:sp>
      <p:sp>
        <p:nvSpPr>
          <p:cNvPr id="13" name="TextBox 12"/>
          <p:cNvSpPr txBox="1"/>
          <p:nvPr/>
        </p:nvSpPr>
        <p:spPr>
          <a:xfrm>
            <a:off x="4416552" y="4114800"/>
            <a:ext cx="3520439" cy="2423160"/>
          </a:xfrm>
          <a:prstGeom prst="rect">
            <a:avLst/>
          </a:prstGeom>
          <a:noFill/>
        </p:spPr>
        <p:txBody>
          <a:bodyPr wrap="square">
            <a:spAutoFit/>
          </a:bodyPr>
          <a:lstStyle/>
          <a:p>
            <a:pPr>
              <a:spcBef>
                <a:spcPts val="500"/>
              </a:spcBef>
            </a:pPr>
            <a:r>
              <a:rPr sz="1200">
                <a:solidFill>
                  <a:srgbClr val="1A2A3A"/>
                </a:solidFill>
                <a:latin typeface="Calibri"/>
              </a:rPr>
              <a:t>▸  Computational thinking mindset</a:t>
            </a:r>
          </a:p>
          <a:p>
            <a:pPr>
              <a:spcBef>
                <a:spcPts val="500"/>
              </a:spcBef>
            </a:pPr>
            <a:r>
              <a:rPr sz="1200">
                <a:solidFill>
                  <a:srgbClr val="1A2A3A"/>
                </a:solidFill>
                <a:latin typeface="Calibri"/>
              </a:rPr>
              <a:t>▸  Breaking problems into variables</a:t>
            </a:r>
          </a:p>
          <a:p>
            <a:pPr>
              <a:spcBef>
                <a:spcPts val="500"/>
              </a:spcBef>
            </a:pPr>
            <a:r>
              <a:rPr sz="1200">
                <a:solidFill>
                  <a:srgbClr val="1A2A3A"/>
                </a:solidFill>
                <a:latin typeface="Calibri"/>
              </a:rPr>
              <a:t>▸  Technical fluency = strategic asset</a:t>
            </a:r>
          </a:p>
        </p:txBody>
      </p:sp>
      <p:sp>
        <p:nvSpPr>
          <p:cNvPr id="14" name="Rectangle 13"/>
          <p:cNvSpPr/>
          <p:nvPr/>
        </p:nvSpPr>
        <p:spPr>
          <a:xfrm>
            <a:off x="8247888" y="3611880"/>
            <a:ext cx="3703320" cy="30175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247888" y="3611880"/>
            <a:ext cx="3703320" cy="438912"/>
          </a:xfrm>
          <a:prstGeom prst="rect">
            <a:avLst/>
          </a:prstGeom>
          <a:solidFill>
            <a:srgbClr val="02C3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357615" y="3657600"/>
            <a:ext cx="3520439" cy="365760"/>
          </a:xfrm>
          <a:prstGeom prst="rect">
            <a:avLst/>
          </a:prstGeom>
          <a:noFill/>
        </p:spPr>
        <p:txBody>
          <a:bodyPr wrap="square">
            <a:spAutoFit/>
          </a:bodyPr>
          <a:lstStyle/>
          <a:p>
            <a:pPr algn="l"/>
            <a:r>
              <a:rPr sz="1300" b="1" i="0">
                <a:solidFill>
                  <a:srgbClr val="FFFFFF"/>
                </a:solidFill>
                <a:latin typeface="Calibri"/>
              </a:rPr>
              <a:t>The Human Element of Data</a:t>
            </a:r>
          </a:p>
        </p:txBody>
      </p:sp>
      <p:sp>
        <p:nvSpPr>
          <p:cNvPr id="17" name="TextBox 16"/>
          <p:cNvSpPr txBox="1"/>
          <p:nvPr/>
        </p:nvSpPr>
        <p:spPr>
          <a:xfrm>
            <a:off x="8357615" y="4114800"/>
            <a:ext cx="3520439" cy="2423160"/>
          </a:xfrm>
          <a:prstGeom prst="rect">
            <a:avLst/>
          </a:prstGeom>
          <a:noFill/>
        </p:spPr>
        <p:txBody>
          <a:bodyPr wrap="square">
            <a:spAutoFit/>
          </a:bodyPr>
          <a:lstStyle/>
          <a:p>
            <a:pPr>
              <a:spcBef>
                <a:spcPts val="500"/>
              </a:spcBef>
            </a:pPr>
            <a:r>
              <a:rPr sz="1200">
                <a:solidFill>
                  <a:srgbClr val="1A2A3A"/>
                </a:solidFill>
                <a:latin typeface="Calibri"/>
              </a:rPr>
              <a:t>▸  Data reveals human needs</a:t>
            </a:r>
          </a:p>
          <a:p>
            <a:pPr>
              <a:spcBef>
                <a:spcPts val="500"/>
              </a:spcBef>
            </a:pPr>
            <a:r>
              <a:rPr sz="1200">
                <a:solidFill>
                  <a:srgbClr val="1A2A3A"/>
                </a:solidFill>
                <a:latin typeface="Calibri"/>
              </a:rPr>
              <a:t>▸  Healthcare &amp; social entrepreneurship</a:t>
            </a:r>
          </a:p>
          <a:p>
            <a:pPr>
              <a:spcBef>
                <a:spcPts val="500"/>
              </a:spcBef>
            </a:pPr>
            <a:r>
              <a:rPr sz="1200">
                <a:solidFill>
                  <a:srgbClr val="1A2A3A"/>
                </a:solidFill>
                <a:latin typeface="Calibri"/>
              </a:rPr>
              <a:t>▸  Numbers amplify our vision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0F8FF"/>
        </a:solidFill>
        <a:effectLst/>
      </p:bgPr>
    </p:bg>
    <p:spTree>
      <p:nvGrpSpPr>
        <p:cNvPr id="1" name=""/>
        <p:cNvGrpSpPr/>
        <p:nvPr/>
      </p:nvGrpSpPr>
      <p:grpSpPr/>
      <p:sp>
        <p:nvSpPr>
          <p:cNvPr id="2" name="Rectangle 1"/>
          <p:cNvSpPr/>
          <p:nvPr/>
        </p:nvSpPr>
        <p:spPr>
          <a:xfrm>
            <a:off x="0" y="0"/>
            <a:ext cx="12188952" cy="1051560"/>
          </a:xfrm>
          <a:prstGeom prst="rect">
            <a:avLst/>
          </a:prstGeom>
          <a:solidFill>
            <a:srgbClr val="065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82880"/>
            <a:ext cx="11430000" cy="713232"/>
          </a:xfrm>
          <a:prstGeom prst="rect">
            <a:avLst/>
          </a:prstGeom>
          <a:noFill/>
        </p:spPr>
        <p:txBody>
          <a:bodyPr wrap="square">
            <a:spAutoFit/>
          </a:bodyPr>
          <a:lstStyle/>
          <a:p>
            <a:pPr algn="l"/>
            <a:r>
              <a:rPr sz="2600" b="1" i="0">
                <a:solidFill>
                  <a:srgbClr val="FFFFFF"/>
                </a:solidFill>
                <a:latin typeface="Calibri"/>
              </a:rPr>
              <a:t>Practical 2 — Essay: Key Arguments &amp; Conclusion</a:t>
            </a:r>
          </a:p>
        </p:txBody>
      </p:sp>
      <p:sp>
        <p:nvSpPr>
          <p:cNvPr id="4" name="Rectangle 3"/>
          <p:cNvSpPr/>
          <p:nvPr/>
        </p:nvSpPr>
        <p:spPr>
          <a:xfrm>
            <a:off x="365760" y="1188720"/>
            <a:ext cx="5577840" cy="25146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365760" y="1188720"/>
            <a:ext cx="5577840" cy="438912"/>
          </a:xfrm>
          <a:prstGeom prst="rect">
            <a:avLst/>
          </a:prstGeom>
          <a:solidFill>
            <a:srgbClr val="065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75488" y="1234440"/>
            <a:ext cx="5394959" cy="365760"/>
          </a:xfrm>
          <a:prstGeom prst="rect">
            <a:avLst/>
          </a:prstGeom>
          <a:noFill/>
        </p:spPr>
        <p:txBody>
          <a:bodyPr wrap="square">
            <a:spAutoFit/>
          </a:bodyPr>
          <a:lstStyle/>
          <a:p>
            <a:pPr algn="l"/>
            <a:r>
              <a:rPr sz="1400" b="1" i="0">
                <a:solidFill>
                  <a:srgbClr val="FFFFFF"/>
                </a:solidFill>
                <a:latin typeface="Calibri"/>
              </a:rPr>
              <a:t>Beyond Guesswork</a:t>
            </a:r>
          </a:p>
        </p:txBody>
      </p:sp>
      <p:sp>
        <p:nvSpPr>
          <p:cNvPr id="7" name="TextBox 6"/>
          <p:cNvSpPr txBox="1"/>
          <p:nvPr/>
        </p:nvSpPr>
        <p:spPr>
          <a:xfrm>
            <a:off x="475488" y="1691640"/>
            <a:ext cx="5394959" cy="1920240"/>
          </a:xfrm>
          <a:prstGeom prst="rect">
            <a:avLst/>
          </a:prstGeom>
          <a:noFill/>
        </p:spPr>
        <p:txBody>
          <a:bodyPr wrap="square">
            <a:spAutoFit/>
          </a:bodyPr>
          <a:lstStyle/>
          <a:p>
            <a:pPr>
              <a:spcBef>
                <a:spcPts val="500"/>
              </a:spcBef>
            </a:pPr>
            <a:r>
              <a:rPr sz="1300">
                <a:solidFill>
                  <a:srgbClr val="1A2A3A"/>
                </a:solidFill>
                <a:latin typeface="Calibri"/>
              </a:rPr>
              <a:t>▸  Analyzing past attendance trends ensures
efficient resource allocation</a:t>
            </a:r>
          </a:p>
          <a:p>
            <a:pPr>
              <a:spcBef>
                <a:spcPts val="500"/>
              </a:spcBef>
            </a:pPr>
            <a:r>
              <a:rPr sz="1300">
                <a:solidFill>
                  <a:srgbClr val="1A2A3A"/>
                </a:solidFill>
                <a:latin typeface="Calibri"/>
              </a:rPr>
              <a:t>▸  Understanding 'why' behind numbers
predicts outcomes accurately</a:t>
            </a:r>
          </a:p>
          <a:p>
            <a:pPr>
              <a:spcBef>
                <a:spcPts val="500"/>
              </a:spcBef>
            </a:pPr>
            <a:r>
              <a:rPr sz="1300">
                <a:solidFill>
                  <a:srgbClr val="1A2A3A"/>
                </a:solidFill>
                <a:latin typeface="Calibri"/>
              </a:rPr>
              <a:t>▸  Reduces waste, increases impact</a:t>
            </a:r>
          </a:p>
        </p:txBody>
      </p:sp>
      <p:sp>
        <p:nvSpPr>
          <p:cNvPr id="8" name="Rectangle 7"/>
          <p:cNvSpPr/>
          <p:nvPr/>
        </p:nvSpPr>
        <p:spPr>
          <a:xfrm>
            <a:off x="6281928" y="1188720"/>
            <a:ext cx="5577840" cy="25146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281928" y="1188720"/>
            <a:ext cx="5577840" cy="438912"/>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234440"/>
            <a:ext cx="5394959" cy="365760"/>
          </a:xfrm>
          <a:prstGeom prst="rect">
            <a:avLst/>
          </a:prstGeom>
          <a:noFill/>
        </p:spPr>
        <p:txBody>
          <a:bodyPr wrap="square">
            <a:spAutoFit/>
          </a:bodyPr>
          <a:lstStyle/>
          <a:p>
            <a:pPr algn="l"/>
            <a:r>
              <a:rPr sz="1400" b="1" i="0">
                <a:solidFill>
                  <a:srgbClr val="FFFFFF"/>
                </a:solidFill>
                <a:latin typeface="Calibri"/>
              </a:rPr>
              <a:t>Computational Thinking</a:t>
            </a:r>
          </a:p>
        </p:txBody>
      </p:sp>
      <p:sp>
        <p:nvSpPr>
          <p:cNvPr id="11" name="TextBox 10"/>
          <p:cNvSpPr txBox="1"/>
          <p:nvPr/>
        </p:nvSpPr>
        <p:spPr>
          <a:xfrm>
            <a:off x="6391656" y="1691640"/>
            <a:ext cx="5394959" cy="1920240"/>
          </a:xfrm>
          <a:prstGeom prst="rect">
            <a:avLst/>
          </a:prstGeom>
          <a:noFill/>
        </p:spPr>
        <p:txBody>
          <a:bodyPr wrap="square">
            <a:spAutoFit/>
          </a:bodyPr>
          <a:lstStyle/>
          <a:p>
            <a:pPr>
              <a:spcBef>
                <a:spcPts val="500"/>
              </a:spcBef>
            </a:pPr>
            <a:r>
              <a:rPr sz="1300">
                <a:solidFill>
                  <a:srgbClr val="1A2A3A"/>
                </a:solidFill>
                <a:latin typeface="Calibri"/>
              </a:rPr>
              <a:t>▸  Data literacy = specific mindset, not just software</a:t>
            </a:r>
          </a:p>
          <a:p>
            <a:pPr>
              <a:spcBef>
                <a:spcPts val="500"/>
              </a:spcBef>
            </a:pPr>
            <a:r>
              <a:rPr sz="1300">
                <a:solidFill>
                  <a:srgbClr val="1A2A3A"/>
                </a:solidFill>
                <a:latin typeface="Calibri"/>
              </a:rPr>
              <a:t>▸  Breaks complex problems into manageable variables</a:t>
            </a:r>
          </a:p>
          <a:p>
            <a:pPr>
              <a:spcBef>
                <a:spcPts val="500"/>
              </a:spcBef>
            </a:pPr>
            <a:r>
              <a:rPr sz="1300">
                <a:solidFill>
                  <a:srgbClr val="1A2A3A"/>
                </a:solidFill>
                <a:latin typeface="Calibri"/>
              </a:rPr>
              <a:t>▸  Admins &amp; volunteers become strategic assets</a:t>
            </a:r>
          </a:p>
        </p:txBody>
      </p:sp>
      <p:sp>
        <p:nvSpPr>
          <p:cNvPr id="12" name="Rectangle 11"/>
          <p:cNvSpPr/>
          <p:nvPr/>
        </p:nvSpPr>
        <p:spPr>
          <a:xfrm>
            <a:off x="365760" y="3886200"/>
            <a:ext cx="5577840" cy="25146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65760" y="3886200"/>
            <a:ext cx="5577840" cy="438912"/>
          </a:xfrm>
          <a:prstGeom prst="rect">
            <a:avLst/>
          </a:prstGeom>
          <a:solidFill>
            <a:srgbClr val="02C3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75488" y="3931920"/>
            <a:ext cx="5394959" cy="365760"/>
          </a:xfrm>
          <a:prstGeom prst="rect">
            <a:avLst/>
          </a:prstGeom>
          <a:noFill/>
        </p:spPr>
        <p:txBody>
          <a:bodyPr wrap="square">
            <a:spAutoFit/>
          </a:bodyPr>
          <a:lstStyle/>
          <a:p>
            <a:pPr algn="l"/>
            <a:r>
              <a:rPr sz="1400" b="1" i="0">
                <a:solidFill>
                  <a:srgbClr val="FFFFFF"/>
                </a:solidFill>
                <a:latin typeface="Calibri"/>
              </a:rPr>
              <a:t>Data Serves People</a:t>
            </a:r>
          </a:p>
        </p:txBody>
      </p:sp>
      <p:sp>
        <p:nvSpPr>
          <p:cNvPr id="15" name="TextBox 14"/>
          <p:cNvSpPr txBox="1"/>
          <p:nvPr/>
        </p:nvSpPr>
        <p:spPr>
          <a:xfrm>
            <a:off x="475488" y="4389120"/>
            <a:ext cx="5394959" cy="1920240"/>
          </a:xfrm>
          <a:prstGeom prst="rect">
            <a:avLst/>
          </a:prstGeom>
          <a:noFill/>
        </p:spPr>
        <p:txBody>
          <a:bodyPr wrap="square">
            <a:spAutoFit/>
          </a:bodyPr>
          <a:lstStyle/>
          <a:p>
            <a:pPr>
              <a:spcBef>
                <a:spcPts val="500"/>
              </a:spcBef>
            </a:pPr>
            <a:r>
              <a:rPr sz="1300">
                <a:solidFill>
                  <a:srgbClr val="1A2A3A"/>
                </a:solidFill>
                <a:latin typeface="Calibri"/>
              </a:rPr>
              <a:t>▸  Tracking blood donations = saving lives</a:t>
            </a:r>
          </a:p>
          <a:p>
            <a:pPr>
              <a:spcBef>
                <a:spcPts val="500"/>
              </a:spcBef>
            </a:pPr>
            <a:r>
              <a:rPr sz="1300">
                <a:solidFill>
                  <a:srgbClr val="1A2A3A"/>
                </a:solidFill>
                <a:latin typeface="Calibri"/>
              </a:rPr>
              <a:t>▸  Numbers reveal where resources are missing</a:t>
            </a:r>
          </a:p>
          <a:p>
            <a:pPr>
              <a:spcBef>
                <a:spcPts val="500"/>
              </a:spcBef>
            </a:pPr>
            <a:r>
              <a:rPr sz="1300">
                <a:solidFill>
                  <a:srgbClr val="1A2A3A"/>
                </a:solidFill>
                <a:latin typeface="Calibri"/>
              </a:rPr>
              <a:t>▸  Responsible data use amplifies human vision</a:t>
            </a:r>
          </a:p>
        </p:txBody>
      </p:sp>
      <p:sp>
        <p:nvSpPr>
          <p:cNvPr id="16" name="Rectangle 15"/>
          <p:cNvSpPr/>
          <p:nvPr/>
        </p:nvSpPr>
        <p:spPr>
          <a:xfrm>
            <a:off x="6281928" y="3886200"/>
            <a:ext cx="5577840" cy="25146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281928" y="3886200"/>
            <a:ext cx="5577840" cy="438912"/>
          </a:xfrm>
          <a:prstGeom prst="rect">
            <a:avLst/>
          </a:prstGeom>
          <a:solidFill>
            <a:srgbClr val="1C72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91656" y="3931920"/>
            <a:ext cx="5394959" cy="365760"/>
          </a:xfrm>
          <a:prstGeom prst="rect">
            <a:avLst/>
          </a:prstGeom>
          <a:noFill/>
        </p:spPr>
        <p:txBody>
          <a:bodyPr wrap="square">
            <a:spAutoFit/>
          </a:bodyPr>
          <a:lstStyle/>
          <a:p>
            <a:pPr algn="l"/>
            <a:r>
              <a:rPr sz="1400" b="1" i="0">
                <a:solidFill>
                  <a:srgbClr val="FFFFFF"/>
                </a:solidFill>
                <a:latin typeface="Calibri"/>
              </a:rPr>
              <a:t>Future-Ready Leadership</a:t>
            </a:r>
          </a:p>
        </p:txBody>
      </p:sp>
      <p:sp>
        <p:nvSpPr>
          <p:cNvPr id="19" name="TextBox 18"/>
          <p:cNvSpPr txBox="1"/>
          <p:nvPr/>
        </p:nvSpPr>
        <p:spPr>
          <a:xfrm>
            <a:off x="6391656" y="4389120"/>
            <a:ext cx="5394959" cy="1920240"/>
          </a:xfrm>
          <a:prstGeom prst="rect">
            <a:avLst/>
          </a:prstGeom>
          <a:noFill/>
        </p:spPr>
        <p:txBody>
          <a:bodyPr wrap="square">
            <a:spAutoFit/>
          </a:bodyPr>
          <a:lstStyle/>
          <a:p>
            <a:pPr>
              <a:spcBef>
                <a:spcPts val="500"/>
              </a:spcBef>
            </a:pPr>
            <a:r>
              <a:rPr sz="1300">
                <a:solidFill>
                  <a:srgbClr val="1A2A3A"/>
                </a:solidFill>
                <a:latin typeface="Calibri"/>
              </a:rPr>
              <a:t>▸  Demand for analytical thinking will only grow</a:t>
            </a:r>
          </a:p>
          <a:p>
            <a:pPr>
              <a:spcBef>
                <a:spcPts val="500"/>
              </a:spcBef>
            </a:pPr>
            <a:r>
              <a:rPr sz="1300">
                <a:solidFill>
                  <a:srgbClr val="1A2A3A"/>
                </a:solidFill>
                <a:latin typeface="Calibri"/>
              </a:rPr>
              <a:t>▸  Mastering info tools = clarity to lead</a:t>
            </a:r>
          </a:p>
          <a:p>
            <a:pPr>
              <a:spcBef>
                <a:spcPts val="500"/>
              </a:spcBef>
            </a:pPr>
            <a:r>
              <a:rPr sz="1300">
                <a:solidFill>
                  <a:srgbClr val="1A2A3A"/>
                </a:solidFill>
                <a:latin typeface="Calibri"/>
              </a:rPr>
              <a:t>▸  Speak the language of the era — shape the world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65A82"/>
        </a:solidFill>
        <a:effectLst/>
      </p:bgPr>
    </p:bg>
    <p:spTree>
      <p:nvGrpSpPr>
        <p:cNvPr id="1" name=""/>
        <p:cNvGrpSpPr/>
        <p:nvPr/>
      </p:nvGrpSpPr>
      <p:grpSpPr/>
      <p:sp>
        <p:nvSpPr>
          <p:cNvPr id="2" name="Rectangle 1"/>
          <p:cNvSpPr/>
          <p:nvPr/>
        </p:nvSpPr>
        <p:spPr>
          <a:xfrm>
            <a:off x="0" y="0"/>
            <a:ext cx="12188952" cy="105156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82880"/>
            <a:ext cx="11430000" cy="713232"/>
          </a:xfrm>
          <a:prstGeom prst="rect">
            <a:avLst/>
          </a:prstGeom>
          <a:noFill/>
        </p:spPr>
        <p:txBody>
          <a:bodyPr wrap="square">
            <a:spAutoFit/>
          </a:bodyPr>
          <a:lstStyle/>
          <a:p>
            <a:pPr algn="l"/>
            <a:r>
              <a:rPr sz="2600" b="1" i="0">
                <a:solidFill>
                  <a:srgbClr val="FFFFFF"/>
                </a:solidFill>
                <a:latin typeface="Calibri"/>
              </a:rPr>
              <a:t>Practical 4 — AIDA Rewrite: Attention &amp; Interest</a:t>
            </a:r>
          </a:p>
        </p:txBody>
      </p:sp>
      <p:sp>
        <p:nvSpPr>
          <p:cNvPr id="4" name="Rectangle 3"/>
          <p:cNvSpPr/>
          <p:nvPr/>
        </p:nvSpPr>
        <p:spPr>
          <a:xfrm>
            <a:off x="365760" y="1188720"/>
            <a:ext cx="11457432" cy="2240280"/>
          </a:xfrm>
          <a:prstGeom prst="rect">
            <a:avLst/>
          </a:prstGeom>
          <a:solidFill>
            <a:srgbClr val="0A3A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365760" y="1188720"/>
            <a:ext cx="502920" cy="2240280"/>
          </a:xfrm>
          <a:prstGeom prst="rect">
            <a:avLst/>
          </a:prstGeom>
          <a:solidFill>
            <a:srgbClr val="F961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02336" y="1298448"/>
            <a:ext cx="457200" cy="640080"/>
          </a:xfrm>
          <a:prstGeom prst="rect">
            <a:avLst/>
          </a:prstGeom>
          <a:noFill/>
        </p:spPr>
        <p:txBody>
          <a:bodyPr wrap="square">
            <a:spAutoFit/>
          </a:bodyPr>
          <a:lstStyle/>
          <a:p>
            <a:pPr algn="ctr"/>
            <a:r>
              <a:rPr sz="3800" b="1" i="0">
                <a:solidFill>
                  <a:srgbClr val="FFFFFF"/>
                </a:solidFill>
                <a:latin typeface="Calibri"/>
              </a:rPr>
              <a:t>A</a:t>
            </a:r>
          </a:p>
        </p:txBody>
      </p:sp>
      <p:sp>
        <p:nvSpPr>
          <p:cNvPr id="7" name="TextBox 6"/>
          <p:cNvSpPr txBox="1"/>
          <p:nvPr/>
        </p:nvSpPr>
        <p:spPr>
          <a:xfrm>
            <a:off x="1005840" y="1261872"/>
            <a:ext cx="3657600" cy="502920"/>
          </a:xfrm>
          <a:prstGeom prst="rect">
            <a:avLst/>
          </a:prstGeom>
          <a:noFill/>
        </p:spPr>
        <p:txBody>
          <a:bodyPr wrap="square">
            <a:spAutoFit/>
          </a:bodyPr>
          <a:lstStyle/>
          <a:p>
            <a:pPr algn="l"/>
            <a:r>
              <a:rPr sz="2000" b="1" i="0">
                <a:solidFill>
                  <a:srgbClr val="F96167"/>
                </a:solidFill>
                <a:latin typeface="Calibri"/>
              </a:rPr>
              <a:t>TTENTION</a:t>
            </a:r>
          </a:p>
        </p:txBody>
      </p:sp>
      <p:sp>
        <p:nvSpPr>
          <p:cNvPr id="8" name="TextBox 7"/>
          <p:cNvSpPr txBox="1"/>
          <p:nvPr/>
        </p:nvSpPr>
        <p:spPr>
          <a:xfrm>
            <a:off x="1005840" y="1810512"/>
            <a:ext cx="10515600" cy="1463040"/>
          </a:xfrm>
          <a:prstGeom prst="rect">
            <a:avLst/>
          </a:prstGeom>
          <a:noFill/>
        </p:spPr>
        <p:txBody>
          <a:bodyPr wrap="square">
            <a:spAutoFit/>
          </a:bodyPr>
          <a:lstStyle/>
          <a:p>
            <a:pPr algn="l"/>
            <a:r>
              <a:rPr sz="1350" b="0" i="1">
                <a:solidFill>
                  <a:srgbClr val="FFFFFF"/>
                </a:solidFill>
                <a:latin typeface="Calibri"/>
              </a:rPr>
              <a:t>"Stop for a second and look at your phone. You aren't just holding a device;
you are holding a gateway to the most powerful currency on the planet: Data.
We are currently drowning in information, yet most people are starving for actual knowledge."</a:t>
            </a:r>
          </a:p>
        </p:txBody>
      </p:sp>
      <p:sp>
        <p:nvSpPr>
          <p:cNvPr id="9" name="Rectangle 8"/>
          <p:cNvSpPr/>
          <p:nvPr/>
        </p:nvSpPr>
        <p:spPr>
          <a:xfrm>
            <a:off x="365760" y="3611880"/>
            <a:ext cx="11457432" cy="2606040"/>
          </a:xfrm>
          <a:prstGeom prst="rect">
            <a:avLst/>
          </a:prstGeom>
          <a:solidFill>
            <a:srgbClr val="0445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365760" y="3611880"/>
            <a:ext cx="502920" cy="2606040"/>
          </a:xfrm>
          <a:prstGeom prst="rect">
            <a:avLst/>
          </a:prstGeom>
          <a:solidFill>
            <a:srgbClr val="02C3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02336" y="3794760"/>
            <a:ext cx="457200" cy="548640"/>
          </a:xfrm>
          <a:prstGeom prst="rect">
            <a:avLst/>
          </a:prstGeom>
          <a:noFill/>
        </p:spPr>
        <p:txBody>
          <a:bodyPr wrap="square">
            <a:spAutoFit/>
          </a:bodyPr>
          <a:lstStyle/>
          <a:p>
            <a:pPr algn="ctr"/>
            <a:r>
              <a:rPr sz="3800" b="1" i="0">
                <a:solidFill>
                  <a:srgbClr val="FFFFFF"/>
                </a:solidFill>
                <a:latin typeface="Calibri"/>
              </a:rPr>
              <a:t>I</a:t>
            </a:r>
          </a:p>
        </p:txBody>
      </p:sp>
      <p:sp>
        <p:nvSpPr>
          <p:cNvPr id="12" name="TextBox 11"/>
          <p:cNvSpPr txBox="1"/>
          <p:nvPr/>
        </p:nvSpPr>
        <p:spPr>
          <a:xfrm>
            <a:off x="1005840" y="3675887"/>
            <a:ext cx="3657600" cy="502920"/>
          </a:xfrm>
          <a:prstGeom prst="rect">
            <a:avLst/>
          </a:prstGeom>
          <a:noFill/>
        </p:spPr>
        <p:txBody>
          <a:bodyPr wrap="square">
            <a:spAutoFit/>
          </a:bodyPr>
          <a:lstStyle/>
          <a:p>
            <a:pPr algn="l"/>
            <a:r>
              <a:rPr sz="2000" b="1" i="0">
                <a:solidFill>
                  <a:srgbClr val="02C39A"/>
                </a:solidFill>
                <a:latin typeface="Calibri"/>
              </a:rPr>
              <a:t>NTEREST</a:t>
            </a:r>
          </a:p>
        </p:txBody>
      </p:sp>
      <p:sp>
        <p:nvSpPr>
          <p:cNvPr id="13" name="TextBox 12"/>
          <p:cNvSpPr txBox="1"/>
          <p:nvPr/>
        </p:nvSpPr>
        <p:spPr>
          <a:xfrm>
            <a:off x="1005840" y="4206240"/>
            <a:ext cx="10515600" cy="1920240"/>
          </a:xfrm>
          <a:prstGeom prst="rect">
            <a:avLst/>
          </a:prstGeom>
          <a:noFill/>
        </p:spPr>
        <p:txBody>
          <a:bodyPr wrap="square">
            <a:spAutoFit/>
          </a:bodyPr>
          <a:lstStyle/>
          <a:p>
            <a:pPr algn="l"/>
            <a:r>
              <a:rPr sz="1350" b="0" i="1">
                <a:solidFill>
                  <a:srgbClr val="FFFFFF"/>
                </a:solidFill>
                <a:latin typeface="Calibri"/>
              </a:rPr>
              <a:t>"Every second, millions of data points are generated, but only 1% are ever analyzed.
The gap between those who lead and those who follow is no longer defined by a title —
it is defined by who understands the numbers. If you cannot read the logic behind
the screen, you are essentially illiterate in the 21st century."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65A82"/>
        </a:solidFill>
        <a:effectLst/>
      </p:bgPr>
    </p:bg>
    <p:spTree>
      <p:nvGrpSpPr>
        <p:cNvPr id="1" name=""/>
        <p:cNvGrpSpPr/>
        <p:nvPr/>
      </p:nvGrpSpPr>
      <p:grpSpPr/>
      <p:sp>
        <p:nvSpPr>
          <p:cNvPr id="2" name="Rectangle 1"/>
          <p:cNvSpPr/>
          <p:nvPr/>
        </p:nvSpPr>
        <p:spPr>
          <a:xfrm>
            <a:off x="0" y="0"/>
            <a:ext cx="12188952" cy="1051560"/>
          </a:xfrm>
          <a:prstGeom prst="rect">
            <a:avLst/>
          </a:prstGeom>
          <a:solidFill>
            <a:srgbClr val="1C72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82880"/>
            <a:ext cx="11430000" cy="713232"/>
          </a:xfrm>
          <a:prstGeom prst="rect">
            <a:avLst/>
          </a:prstGeom>
          <a:noFill/>
        </p:spPr>
        <p:txBody>
          <a:bodyPr wrap="square">
            <a:spAutoFit/>
          </a:bodyPr>
          <a:lstStyle/>
          <a:p>
            <a:pPr algn="l"/>
            <a:r>
              <a:rPr sz="2600" b="1" i="0">
                <a:solidFill>
                  <a:srgbClr val="FFFFFF"/>
                </a:solidFill>
                <a:latin typeface="Calibri"/>
              </a:rPr>
              <a:t>Practical 4 — AIDA Rewrite: Desire &amp; Action</a:t>
            </a:r>
          </a:p>
        </p:txBody>
      </p:sp>
      <p:sp>
        <p:nvSpPr>
          <p:cNvPr id="4" name="Rectangle 3"/>
          <p:cNvSpPr/>
          <p:nvPr/>
        </p:nvSpPr>
        <p:spPr>
          <a:xfrm>
            <a:off x="365760" y="1188720"/>
            <a:ext cx="11457432" cy="2606040"/>
          </a:xfrm>
          <a:prstGeom prst="rect">
            <a:avLst/>
          </a:prstGeom>
          <a:solidFill>
            <a:srgbClr val="0A3A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365760" y="1188720"/>
            <a:ext cx="502920" cy="2606040"/>
          </a:xfrm>
          <a:prstGeom prst="rect">
            <a:avLst/>
          </a:prstGeom>
          <a:solidFill>
            <a:srgbClr val="F9E7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02336" y="1298448"/>
            <a:ext cx="457200" cy="640080"/>
          </a:xfrm>
          <a:prstGeom prst="rect">
            <a:avLst/>
          </a:prstGeom>
          <a:noFill/>
        </p:spPr>
        <p:txBody>
          <a:bodyPr wrap="square">
            <a:spAutoFit/>
          </a:bodyPr>
          <a:lstStyle/>
          <a:p>
            <a:pPr algn="ctr"/>
            <a:r>
              <a:rPr sz="3800" b="1" i="0">
                <a:solidFill>
                  <a:srgbClr val="FFFFFF"/>
                </a:solidFill>
                <a:latin typeface="Calibri"/>
              </a:rPr>
              <a:t>D</a:t>
            </a:r>
          </a:p>
        </p:txBody>
      </p:sp>
      <p:sp>
        <p:nvSpPr>
          <p:cNvPr id="7" name="TextBox 6"/>
          <p:cNvSpPr txBox="1"/>
          <p:nvPr/>
        </p:nvSpPr>
        <p:spPr>
          <a:xfrm>
            <a:off x="1005840" y="1261872"/>
            <a:ext cx="3657600" cy="502920"/>
          </a:xfrm>
          <a:prstGeom prst="rect">
            <a:avLst/>
          </a:prstGeom>
          <a:noFill/>
        </p:spPr>
        <p:txBody>
          <a:bodyPr wrap="square">
            <a:spAutoFit/>
          </a:bodyPr>
          <a:lstStyle/>
          <a:p>
            <a:pPr algn="l"/>
            <a:r>
              <a:rPr sz="2000" b="1" i="0">
                <a:solidFill>
                  <a:srgbClr val="F9E795"/>
                </a:solidFill>
                <a:latin typeface="Calibri"/>
              </a:rPr>
              <a:t>ESIRE</a:t>
            </a:r>
          </a:p>
        </p:txBody>
      </p:sp>
      <p:sp>
        <p:nvSpPr>
          <p:cNvPr id="8" name="TextBox 7"/>
          <p:cNvSpPr txBox="1"/>
          <p:nvPr/>
        </p:nvSpPr>
        <p:spPr>
          <a:xfrm>
            <a:off x="1005840" y="1810512"/>
            <a:ext cx="10515600" cy="1828800"/>
          </a:xfrm>
          <a:prstGeom prst="rect">
            <a:avLst/>
          </a:prstGeom>
          <a:noFill/>
        </p:spPr>
        <p:txBody>
          <a:bodyPr wrap="square">
            <a:spAutoFit/>
          </a:bodyPr>
          <a:lstStyle/>
          <a:p>
            <a:pPr algn="l"/>
            <a:r>
              <a:rPr sz="1350" b="0" i="1">
                <a:solidFill>
                  <a:srgbClr val="FFFFFF"/>
                </a:solidFill>
                <a:latin typeface="Calibri"/>
              </a:rPr>
              <a:t>"Imagine being the person who doesn't just see a problem, but sees the solution
hidden in the statistics. Data literacy is a superpower that grants you the vision
to see patterns where others see only chaos. It is the key to becoming an
irreplaceable leader in a world that is moving faster than ever."</a:t>
            </a:r>
          </a:p>
        </p:txBody>
      </p:sp>
      <p:sp>
        <p:nvSpPr>
          <p:cNvPr id="9" name="Rectangle 8"/>
          <p:cNvSpPr/>
          <p:nvPr/>
        </p:nvSpPr>
        <p:spPr>
          <a:xfrm>
            <a:off x="365760" y="3977639"/>
            <a:ext cx="11457432" cy="2377440"/>
          </a:xfrm>
          <a:prstGeom prst="rect">
            <a:avLst/>
          </a:prstGeom>
          <a:solidFill>
            <a:srgbClr val="0445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365760" y="3977639"/>
            <a:ext cx="502920" cy="2377440"/>
          </a:xfrm>
          <a:prstGeom prst="rect">
            <a:avLst/>
          </a:prstGeom>
          <a:solidFill>
            <a:srgbClr val="F961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02336" y="4133087"/>
            <a:ext cx="457200" cy="640080"/>
          </a:xfrm>
          <a:prstGeom prst="rect">
            <a:avLst/>
          </a:prstGeom>
          <a:noFill/>
        </p:spPr>
        <p:txBody>
          <a:bodyPr wrap="square">
            <a:spAutoFit/>
          </a:bodyPr>
          <a:lstStyle/>
          <a:p>
            <a:pPr algn="ctr"/>
            <a:r>
              <a:rPr sz="3800" b="1" i="0">
                <a:solidFill>
                  <a:srgbClr val="FFFFFF"/>
                </a:solidFill>
                <a:latin typeface="Calibri"/>
              </a:rPr>
              <a:t>A</a:t>
            </a:r>
          </a:p>
        </p:txBody>
      </p:sp>
      <p:sp>
        <p:nvSpPr>
          <p:cNvPr id="12" name="TextBox 11"/>
          <p:cNvSpPr txBox="1"/>
          <p:nvPr/>
        </p:nvSpPr>
        <p:spPr>
          <a:xfrm>
            <a:off x="1005840" y="4041648"/>
            <a:ext cx="3657600" cy="502920"/>
          </a:xfrm>
          <a:prstGeom prst="rect">
            <a:avLst/>
          </a:prstGeom>
          <a:noFill/>
        </p:spPr>
        <p:txBody>
          <a:bodyPr wrap="square">
            <a:spAutoFit/>
          </a:bodyPr>
          <a:lstStyle/>
          <a:p>
            <a:pPr algn="l"/>
            <a:r>
              <a:rPr sz="2000" b="1" i="0">
                <a:solidFill>
                  <a:srgbClr val="F96167"/>
                </a:solidFill>
                <a:latin typeface="Calibri"/>
              </a:rPr>
              <a:t>CTION</a:t>
            </a:r>
          </a:p>
        </p:txBody>
      </p:sp>
      <p:sp>
        <p:nvSpPr>
          <p:cNvPr id="13" name="TextBox 12"/>
          <p:cNvSpPr txBox="1"/>
          <p:nvPr/>
        </p:nvSpPr>
        <p:spPr>
          <a:xfrm>
            <a:off x="1005840" y="4572000"/>
            <a:ext cx="10515600" cy="1645920"/>
          </a:xfrm>
          <a:prstGeom prst="rect">
            <a:avLst/>
          </a:prstGeom>
          <a:noFill/>
        </p:spPr>
        <p:txBody>
          <a:bodyPr wrap="square">
            <a:spAutoFit/>
          </a:bodyPr>
          <a:lstStyle/>
          <a:p>
            <a:pPr algn="l"/>
            <a:r>
              <a:rPr sz="1350" b="0" i="1">
                <a:solidFill>
                  <a:srgbClr val="FFFFFF"/>
                </a:solidFill>
                <a:latin typeface="Calibri"/>
              </a:rPr>
              <a:t>"The Digital Shift is here, and it's not waiting for you to catch up.
Don't just use the tools — master the language they speak.
Step into the Data Age today and turn your information into influence."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0F8FF"/>
        </a:solidFill>
        <a:effectLst/>
      </p:bgPr>
    </p:bg>
    <p:spTree>
      <p:nvGrpSpPr>
        <p:cNvPr id="1" name=""/>
        <p:cNvGrpSpPr/>
        <p:nvPr/>
      </p:nvGrpSpPr>
      <p:grpSpPr/>
      <p:sp>
        <p:nvSpPr>
          <p:cNvPr id="2" name="Rectangle 1"/>
          <p:cNvSpPr/>
          <p:nvPr/>
        </p:nvSpPr>
        <p:spPr>
          <a:xfrm>
            <a:off x="0" y="0"/>
            <a:ext cx="12188952" cy="1051560"/>
          </a:xfrm>
          <a:prstGeom prst="rect">
            <a:avLst/>
          </a:prstGeom>
          <a:solidFill>
            <a:srgbClr val="065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82880"/>
            <a:ext cx="11430000" cy="713232"/>
          </a:xfrm>
          <a:prstGeom prst="rect">
            <a:avLst/>
          </a:prstGeom>
          <a:noFill/>
        </p:spPr>
        <p:txBody>
          <a:bodyPr wrap="square">
            <a:spAutoFit/>
          </a:bodyPr>
          <a:lstStyle/>
          <a:p>
            <a:pPr algn="l"/>
            <a:r>
              <a:rPr sz="2600" b="1" i="0">
                <a:solidFill>
                  <a:srgbClr val="FFFFFF"/>
                </a:solidFill>
                <a:latin typeface="Calibri"/>
              </a:rPr>
              <a:t>Academic References — Journal Articles</a:t>
            </a:r>
          </a:p>
        </p:txBody>
      </p:sp>
      <p:sp>
        <p:nvSpPr>
          <p:cNvPr id="4" name="Rectangle 3"/>
          <p:cNvSpPr/>
          <p:nvPr/>
        </p:nvSpPr>
        <p:spPr>
          <a:xfrm>
            <a:off x="365760" y="1234440"/>
            <a:ext cx="91440" cy="100584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94360" y="1252728"/>
            <a:ext cx="10972800" cy="365760"/>
          </a:xfrm>
          <a:prstGeom prst="rect">
            <a:avLst/>
          </a:prstGeom>
          <a:noFill/>
        </p:spPr>
        <p:txBody>
          <a:bodyPr wrap="square">
            <a:spAutoFit/>
          </a:bodyPr>
          <a:lstStyle/>
          <a:p>
            <a:pPr algn="l"/>
            <a:r>
              <a:rPr sz="1300" b="1" i="0">
                <a:solidFill>
                  <a:srgbClr val="065A82"/>
                </a:solidFill>
                <a:latin typeface="Calibri"/>
              </a:rPr>
              <a:t>Ologbosere, O. A. (2023)</a:t>
            </a:r>
          </a:p>
        </p:txBody>
      </p:sp>
      <p:sp>
        <p:nvSpPr>
          <p:cNvPr id="6" name="TextBox 5"/>
          <p:cNvSpPr txBox="1"/>
          <p:nvPr/>
        </p:nvSpPr>
        <p:spPr>
          <a:xfrm>
            <a:off x="594360" y="1618488"/>
            <a:ext cx="10972800" cy="347472"/>
          </a:xfrm>
          <a:prstGeom prst="rect">
            <a:avLst/>
          </a:prstGeom>
          <a:noFill/>
        </p:spPr>
        <p:txBody>
          <a:bodyPr wrap="square">
            <a:spAutoFit/>
          </a:bodyPr>
          <a:lstStyle/>
          <a:p>
            <a:pPr algn="l"/>
            <a:r>
              <a:rPr sz="1250" b="0" i="1">
                <a:solidFill>
                  <a:srgbClr val="1A2A3A"/>
                </a:solidFill>
                <a:latin typeface="Calibri"/>
              </a:rPr>
              <a:t>Data literacy and higher education in the 21st century.</a:t>
            </a:r>
          </a:p>
        </p:txBody>
      </p:sp>
      <p:sp>
        <p:nvSpPr>
          <p:cNvPr id="7" name="TextBox 6"/>
          <p:cNvSpPr txBox="1"/>
          <p:nvPr/>
        </p:nvSpPr>
        <p:spPr>
          <a:xfrm>
            <a:off x="594360" y="1947672"/>
            <a:ext cx="10972800" cy="274320"/>
          </a:xfrm>
          <a:prstGeom prst="rect">
            <a:avLst/>
          </a:prstGeom>
          <a:noFill/>
        </p:spPr>
        <p:txBody>
          <a:bodyPr wrap="square">
            <a:spAutoFit/>
          </a:bodyPr>
          <a:lstStyle/>
          <a:p>
            <a:pPr algn="l"/>
            <a:r>
              <a:rPr sz="1200" b="0" i="0">
                <a:solidFill>
                  <a:srgbClr val="028090"/>
                </a:solidFill>
                <a:latin typeface="Calibri"/>
              </a:rPr>
              <a:t>IASSIST Quarterly.</a:t>
            </a:r>
          </a:p>
        </p:txBody>
      </p:sp>
      <p:sp>
        <p:nvSpPr>
          <p:cNvPr id="8" name="Rectangle 7"/>
          <p:cNvSpPr/>
          <p:nvPr/>
        </p:nvSpPr>
        <p:spPr>
          <a:xfrm>
            <a:off x="365760" y="2560320"/>
            <a:ext cx="91440" cy="100584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94360" y="2578608"/>
            <a:ext cx="10972800" cy="365760"/>
          </a:xfrm>
          <a:prstGeom prst="rect">
            <a:avLst/>
          </a:prstGeom>
          <a:noFill/>
        </p:spPr>
        <p:txBody>
          <a:bodyPr wrap="square">
            <a:spAutoFit/>
          </a:bodyPr>
          <a:lstStyle/>
          <a:p>
            <a:pPr algn="l"/>
            <a:r>
              <a:rPr sz="1300" b="1" i="0">
                <a:solidFill>
                  <a:srgbClr val="065A82"/>
                </a:solidFill>
                <a:latin typeface="Calibri"/>
              </a:rPr>
              <a:t>Giudice da Silva Cezar, B., &amp; Maçada, A. C. G. (2021)</a:t>
            </a:r>
          </a:p>
        </p:txBody>
      </p:sp>
      <p:sp>
        <p:nvSpPr>
          <p:cNvPr id="10" name="TextBox 9"/>
          <p:cNvSpPr txBox="1"/>
          <p:nvPr/>
        </p:nvSpPr>
        <p:spPr>
          <a:xfrm>
            <a:off x="594360" y="2944368"/>
            <a:ext cx="10972800" cy="347472"/>
          </a:xfrm>
          <a:prstGeom prst="rect">
            <a:avLst/>
          </a:prstGeom>
          <a:noFill/>
        </p:spPr>
        <p:txBody>
          <a:bodyPr wrap="square">
            <a:spAutoFit/>
          </a:bodyPr>
          <a:lstStyle/>
          <a:p>
            <a:pPr algn="l"/>
            <a:r>
              <a:rPr sz="1250" b="0" i="1">
                <a:solidFill>
                  <a:srgbClr val="1A2A3A"/>
                </a:solidFill>
                <a:latin typeface="Calibri"/>
              </a:rPr>
              <a:t>Data literacy and the cognitive challenges of a data-rich business environment.</a:t>
            </a:r>
          </a:p>
        </p:txBody>
      </p:sp>
      <p:sp>
        <p:nvSpPr>
          <p:cNvPr id="11" name="TextBox 10"/>
          <p:cNvSpPr txBox="1"/>
          <p:nvPr/>
        </p:nvSpPr>
        <p:spPr>
          <a:xfrm>
            <a:off x="594360" y="3273552"/>
            <a:ext cx="10972800" cy="274320"/>
          </a:xfrm>
          <a:prstGeom prst="rect">
            <a:avLst/>
          </a:prstGeom>
          <a:noFill/>
        </p:spPr>
        <p:txBody>
          <a:bodyPr wrap="square">
            <a:spAutoFit/>
          </a:bodyPr>
          <a:lstStyle/>
          <a:p>
            <a:pPr algn="l"/>
            <a:r>
              <a:rPr sz="1200" b="0" i="0">
                <a:solidFill>
                  <a:srgbClr val="028090"/>
                </a:solidFill>
                <a:latin typeface="Calibri"/>
              </a:rPr>
              <a:t>Aslib Journal of Information Management.</a:t>
            </a:r>
          </a:p>
        </p:txBody>
      </p:sp>
      <p:sp>
        <p:nvSpPr>
          <p:cNvPr id="12" name="Rectangle 11"/>
          <p:cNvSpPr/>
          <p:nvPr/>
        </p:nvSpPr>
        <p:spPr>
          <a:xfrm>
            <a:off x="365760" y="3886200"/>
            <a:ext cx="91440" cy="100584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94360" y="3904487"/>
            <a:ext cx="10972800" cy="365760"/>
          </a:xfrm>
          <a:prstGeom prst="rect">
            <a:avLst/>
          </a:prstGeom>
          <a:noFill/>
        </p:spPr>
        <p:txBody>
          <a:bodyPr wrap="square">
            <a:spAutoFit/>
          </a:bodyPr>
          <a:lstStyle/>
          <a:p>
            <a:pPr algn="l"/>
            <a:r>
              <a:rPr sz="1300" b="1" i="0">
                <a:solidFill>
                  <a:srgbClr val="065A82"/>
                </a:solidFill>
                <a:latin typeface="Calibri"/>
              </a:rPr>
              <a:t>Zaghmout, B. (2024)</a:t>
            </a:r>
          </a:p>
        </p:txBody>
      </p:sp>
      <p:sp>
        <p:nvSpPr>
          <p:cNvPr id="14" name="TextBox 13"/>
          <p:cNvSpPr txBox="1"/>
          <p:nvPr/>
        </p:nvSpPr>
        <p:spPr>
          <a:xfrm>
            <a:off x="594360" y="4270248"/>
            <a:ext cx="10972800" cy="347472"/>
          </a:xfrm>
          <a:prstGeom prst="rect">
            <a:avLst/>
          </a:prstGeom>
          <a:noFill/>
        </p:spPr>
        <p:txBody>
          <a:bodyPr wrap="square">
            <a:spAutoFit/>
          </a:bodyPr>
          <a:lstStyle/>
          <a:p>
            <a:pPr algn="l"/>
            <a:r>
              <a:rPr sz="1250" b="0" i="1">
                <a:solidFill>
                  <a:srgbClr val="1A2A3A"/>
                </a:solidFill>
                <a:latin typeface="Calibri"/>
              </a:rPr>
              <a:t>Strategic Decision-Making in Startups: The Role of Data-Driven Insights in Enhancing Business Innovation.</a:t>
            </a:r>
          </a:p>
        </p:txBody>
      </p:sp>
      <p:sp>
        <p:nvSpPr>
          <p:cNvPr id="15" name="TextBox 14"/>
          <p:cNvSpPr txBox="1"/>
          <p:nvPr/>
        </p:nvSpPr>
        <p:spPr>
          <a:xfrm>
            <a:off x="594360" y="4599432"/>
            <a:ext cx="10972800" cy="274320"/>
          </a:xfrm>
          <a:prstGeom prst="rect">
            <a:avLst/>
          </a:prstGeom>
          <a:noFill/>
        </p:spPr>
        <p:txBody>
          <a:bodyPr wrap="square">
            <a:spAutoFit/>
          </a:bodyPr>
          <a:lstStyle/>
          <a:p>
            <a:pPr algn="l"/>
            <a:r>
              <a:rPr sz="1200" b="0" i="0">
                <a:solidFill>
                  <a:srgbClr val="028090"/>
                </a:solidFill>
                <a:latin typeface="Calibri"/>
              </a:rPr>
              <a:t>International Journal of Entrepreneurship and Business Innovation.</a:t>
            </a:r>
          </a:p>
        </p:txBody>
      </p:sp>
      <p:sp>
        <p:nvSpPr>
          <p:cNvPr id="16" name="Rectangle 15"/>
          <p:cNvSpPr/>
          <p:nvPr/>
        </p:nvSpPr>
        <p:spPr>
          <a:xfrm>
            <a:off x="365760" y="5212079"/>
            <a:ext cx="91440" cy="100584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94360" y="5230367"/>
            <a:ext cx="10972800" cy="365760"/>
          </a:xfrm>
          <a:prstGeom prst="rect">
            <a:avLst/>
          </a:prstGeom>
          <a:noFill/>
        </p:spPr>
        <p:txBody>
          <a:bodyPr wrap="square">
            <a:spAutoFit/>
          </a:bodyPr>
          <a:lstStyle/>
          <a:p>
            <a:pPr algn="l"/>
            <a:r>
              <a:rPr sz="1300" b="1" i="0">
                <a:solidFill>
                  <a:srgbClr val="065A82"/>
                </a:solidFill>
                <a:latin typeface="Calibri"/>
              </a:rPr>
              <a:t>Pothier, W. (2025)</a:t>
            </a:r>
          </a:p>
        </p:txBody>
      </p:sp>
      <p:sp>
        <p:nvSpPr>
          <p:cNvPr id="18" name="TextBox 17"/>
          <p:cNvSpPr txBox="1"/>
          <p:nvPr/>
        </p:nvSpPr>
        <p:spPr>
          <a:xfrm>
            <a:off x="594360" y="5596127"/>
            <a:ext cx="10972800" cy="347472"/>
          </a:xfrm>
          <a:prstGeom prst="rect">
            <a:avLst/>
          </a:prstGeom>
          <a:noFill/>
        </p:spPr>
        <p:txBody>
          <a:bodyPr wrap="square">
            <a:spAutoFit/>
          </a:bodyPr>
          <a:lstStyle/>
          <a:p>
            <a:pPr algn="l"/>
            <a:r>
              <a:rPr sz="1250" b="0" i="1">
                <a:solidFill>
                  <a:srgbClr val="1A2A3A"/>
                </a:solidFill>
                <a:latin typeface="Calibri"/>
              </a:rPr>
              <a:t>Data literacy competencies in context: Employee perspectives from the workplace.</a:t>
            </a:r>
          </a:p>
        </p:txBody>
      </p:sp>
      <p:sp>
        <p:nvSpPr>
          <p:cNvPr id="19" name="TextBox 18"/>
          <p:cNvSpPr txBox="1"/>
          <p:nvPr/>
        </p:nvSpPr>
        <p:spPr>
          <a:xfrm>
            <a:off x="594360" y="5925312"/>
            <a:ext cx="10972800" cy="274320"/>
          </a:xfrm>
          <a:prstGeom prst="rect">
            <a:avLst/>
          </a:prstGeom>
          <a:noFill/>
        </p:spPr>
        <p:txBody>
          <a:bodyPr wrap="square">
            <a:spAutoFit/>
          </a:bodyPr>
          <a:lstStyle/>
          <a:p>
            <a:pPr algn="l"/>
            <a:r>
              <a:rPr sz="1200" b="0" i="0">
                <a:solidFill>
                  <a:srgbClr val="028090"/>
                </a:solidFill>
                <a:latin typeface="Calibri"/>
              </a:rPr>
              <a:t>UNH Scholars Repository.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0F8FF"/>
        </a:solidFill>
        <a:effectLst/>
      </p:bgPr>
    </p:bg>
    <p:spTree>
      <p:nvGrpSpPr>
        <p:cNvPr id="1" name=""/>
        <p:cNvGrpSpPr/>
        <p:nvPr/>
      </p:nvGrpSpPr>
      <p:grpSpPr/>
      <p:sp>
        <p:nvSpPr>
          <p:cNvPr id="2" name="Rectangle 1"/>
          <p:cNvSpPr/>
          <p:nvPr/>
        </p:nvSpPr>
        <p:spPr>
          <a:xfrm>
            <a:off x="0" y="0"/>
            <a:ext cx="12188952" cy="1051560"/>
          </a:xfrm>
          <a:prstGeom prst="rect">
            <a:avLst/>
          </a:prstGeom>
          <a:solidFill>
            <a:srgbClr val="065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82880"/>
            <a:ext cx="11430000" cy="713232"/>
          </a:xfrm>
          <a:prstGeom prst="rect">
            <a:avLst/>
          </a:prstGeom>
          <a:noFill/>
        </p:spPr>
        <p:txBody>
          <a:bodyPr wrap="square">
            <a:spAutoFit/>
          </a:bodyPr>
          <a:lstStyle/>
          <a:p>
            <a:pPr algn="l"/>
            <a:r>
              <a:rPr sz="2600" b="1" i="0">
                <a:solidFill>
                  <a:srgbClr val="FFFFFF"/>
                </a:solidFill>
                <a:latin typeface="Calibri"/>
              </a:rPr>
              <a:t>Academic References — Foundational Books</a:t>
            </a:r>
          </a:p>
        </p:txBody>
      </p:sp>
      <p:sp>
        <p:nvSpPr>
          <p:cNvPr id="4" name="Rectangle 3"/>
          <p:cNvSpPr/>
          <p:nvPr/>
        </p:nvSpPr>
        <p:spPr>
          <a:xfrm>
            <a:off x="365760" y="1234440"/>
            <a:ext cx="91440" cy="1188720"/>
          </a:xfrm>
          <a:prstGeom prst="rect">
            <a:avLst/>
          </a:prstGeom>
          <a:solidFill>
            <a:srgbClr val="02C3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94360" y="1252728"/>
            <a:ext cx="10972800" cy="384048"/>
          </a:xfrm>
          <a:prstGeom prst="rect">
            <a:avLst/>
          </a:prstGeom>
          <a:noFill/>
        </p:spPr>
        <p:txBody>
          <a:bodyPr wrap="square">
            <a:spAutoFit/>
          </a:bodyPr>
          <a:lstStyle/>
          <a:p>
            <a:pPr algn="l"/>
            <a:r>
              <a:rPr sz="1300" b="1" i="0">
                <a:solidFill>
                  <a:srgbClr val="065A82"/>
                </a:solidFill>
                <a:latin typeface="Calibri"/>
              </a:rPr>
              <a:t>Mandinach, E., &amp; Gummer, E. (2016)</a:t>
            </a:r>
          </a:p>
        </p:txBody>
      </p:sp>
      <p:sp>
        <p:nvSpPr>
          <p:cNvPr id="6" name="TextBox 5"/>
          <p:cNvSpPr txBox="1"/>
          <p:nvPr/>
        </p:nvSpPr>
        <p:spPr>
          <a:xfrm>
            <a:off x="594360" y="1673352"/>
            <a:ext cx="10972800" cy="384048"/>
          </a:xfrm>
          <a:prstGeom prst="rect">
            <a:avLst/>
          </a:prstGeom>
          <a:noFill/>
        </p:spPr>
        <p:txBody>
          <a:bodyPr wrap="square">
            <a:spAutoFit/>
          </a:bodyPr>
          <a:lstStyle/>
          <a:p>
            <a:pPr algn="l"/>
            <a:r>
              <a:rPr sz="1250" b="0" i="1">
                <a:solidFill>
                  <a:srgbClr val="1A2A3A"/>
                </a:solidFill>
                <a:latin typeface="Calibri"/>
              </a:rPr>
              <a:t>Data Literacy for Educators: Making it Count in Teacher Preparation and Practice.</a:t>
            </a:r>
          </a:p>
        </p:txBody>
      </p:sp>
      <p:sp>
        <p:nvSpPr>
          <p:cNvPr id="7" name="TextBox 6"/>
          <p:cNvSpPr txBox="1"/>
          <p:nvPr/>
        </p:nvSpPr>
        <p:spPr>
          <a:xfrm>
            <a:off x="594360" y="2057400"/>
            <a:ext cx="10972800" cy="292608"/>
          </a:xfrm>
          <a:prstGeom prst="rect">
            <a:avLst/>
          </a:prstGeom>
          <a:noFill/>
        </p:spPr>
        <p:txBody>
          <a:bodyPr wrap="square">
            <a:spAutoFit/>
          </a:bodyPr>
          <a:lstStyle/>
          <a:p>
            <a:pPr algn="l"/>
            <a:r>
              <a:rPr sz="1200" b="0" i="0">
                <a:solidFill>
                  <a:srgbClr val="028090"/>
                </a:solidFill>
                <a:latin typeface="Calibri"/>
              </a:rPr>
              <a:t>Teachers College Press.</a:t>
            </a:r>
          </a:p>
        </p:txBody>
      </p:sp>
      <p:sp>
        <p:nvSpPr>
          <p:cNvPr id="8" name="Rectangle 7"/>
          <p:cNvSpPr/>
          <p:nvPr/>
        </p:nvSpPr>
        <p:spPr>
          <a:xfrm>
            <a:off x="365760" y="2743200"/>
            <a:ext cx="91440" cy="1188720"/>
          </a:xfrm>
          <a:prstGeom prst="rect">
            <a:avLst/>
          </a:prstGeom>
          <a:solidFill>
            <a:srgbClr val="02C3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94360" y="2761488"/>
            <a:ext cx="10972800" cy="384048"/>
          </a:xfrm>
          <a:prstGeom prst="rect">
            <a:avLst/>
          </a:prstGeom>
          <a:noFill/>
        </p:spPr>
        <p:txBody>
          <a:bodyPr wrap="square">
            <a:spAutoFit/>
          </a:bodyPr>
          <a:lstStyle/>
          <a:p>
            <a:pPr algn="l"/>
            <a:r>
              <a:rPr sz="1300" b="1" i="0">
                <a:solidFill>
                  <a:srgbClr val="065A82"/>
                </a:solidFill>
                <a:latin typeface="Calibri"/>
              </a:rPr>
              <a:t>Lodi, M., &amp; Martini, S. (2021)</a:t>
            </a:r>
          </a:p>
        </p:txBody>
      </p:sp>
      <p:sp>
        <p:nvSpPr>
          <p:cNvPr id="10" name="TextBox 9"/>
          <p:cNvSpPr txBox="1"/>
          <p:nvPr/>
        </p:nvSpPr>
        <p:spPr>
          <a:xfrm>
            <a:off x="594360" y="3182112"/>
            <a:ext cx="10972800" cy="384048"/>
          </a:xfrm>
          <a:prstGeom prst="rect">
            <a:avLst/>
          </a:prstGeom>
          <a:noFill/>
        </p:spPr>
        <p:txBody>
          <a:bodyPr wrap="square">
            <a:spAutoFit/>
          </a:bodyPr>
          <a:lstStyle/>
          <a:p>
            <a:pPr algn="l"/>
            <a:r>
              <a:rPr sz="1250" b="0" i="1">
                <a:solidFill>
                  <a:srgbClr val="1A2A3A"/>
                </a:solidFill>
                <a:latin typeface="Calibri"/>
              </a:rPr>
              <a:t>Computational Thinking, Between Papert and Wing.</a:t>
            </a:r>
          </a:p>
        </p:txBody>
      </p:sp>
      <p:sp>
        <p:nvSpPr>
          <p:cNvPr id="11" name="TextBox 10"/>
          <p:cNvSpPr txBox="1"/>
          <p:nvPr/>
        </p:nvSpPr>
        <p:spPr>
          <a:xfrm>
            <a:off x="594360" y="3566160"/>
            <a:ext cx="10972800" cy="292608"/>
          </a:xfrm>
          <a:prstGeom prst="rect">
            <a:avLst/>
          </a:prstGeom>
          <a:noFill/>
        </p:spPr>
        <p:txBody>
          <a:bodyPr wrap="square">
            <a:spAutoFit/>
          </a:bodyPr>
          <a:lstStyle/>
          <a:p>
            <a:pPr algn="l"/>
            <a:r>
              <a:rPr sz="1200" b="0" i="0">
                <a:solidFill>
                  <a:srgbClr val="028090"/>
                </a:solidFill>
                <a:latin typeface="Calibri"/>
              </a:rPr>
              <a:t>Science &amp; Education.</a:t>
            </a:r>
          </a:p>
        </p:txBody>
      </p:sp>
      <p:sp>
        <p:nvSpPr>
          <p:cNvPr id="12" name="Rectangle 11"/>
          <p:cNvSpPr/>
          <p:nvPr/>
        </p:nvSpPr>
        <p:spPr>
          <a:xfrm>
            <a:off x="365760" y="4251960"/>
            <a:ext cx="91440" cy="1188720"/>
          </a:xfrm>
          <a:prstGeom prst="rect">
            <a:avLst/>
          </a:prstGeom>
          <a:solidFill>
            <a:srgbClr val="02C3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94360" y="4270248"/>
            <a:ext cx="10972800" cy="384048"/>
          </a:xfrm>
          <a:prstGeom prst="rect">
            <a:avLst/>
          </a:prstGeom>
          <a:noFill/>
        </p:spPr>
        <p:txBody>
          <a:bodyPr wrap="square">
            <a:spAutoFit/>
          </a:bodyPr>
          <a:lstStyle/>
          <a:p>
            <a:pPr algn="l"/>
            <a:r>
              <a:rPr sz="1300" b="1" i="0">
                <a:solidFill>
                  <a:srgbClr val="065A82"/>
                </a:solidFill>
                <a:latin typeface="Calibri"/>
              </a:rPr>
              <a:t>Hurwitz, J. S., Nugent, A., Halper, F., &amp; Kaufman, M. (2013)</a:t>
            </a:r>
          </a:p>
        </p:txBody>
      </p:sp>
      <p:sp>
        <p:nvSpPr>
          <p:cNvPr id="14" name="TextBox 13"/>
          <p:cNvSpPr txBox="1"/>
          <p:nvPr/>
        </p:nvSpPr>
        <p:spPr>
          <a:xfrm>
            <a:off x="594360" y="4690872"/>
            <a:ext cx="10972800" cy="384048"/>
          </a:xfrm>
          <a:prstGeom prst="rect">
            <a:avLst/>
          </a:prstGeom>
          <a:noFill/>
        </p:spPr>
        <p:txBody>
          <a:bodyPr wrap="square">
            <a:spAutoFit/>
          </a:bodyPr>
          <a:lstStyle/>
          <a:p>
            <a:pPr algn="l"/>
            <a:r>
              <a:rPr sz="1250" b="0" i="1">
                <a:solidFill>
                  <a:srgbClr val="1A2A3A"/>
                </a:solidFill>
                <a:latin typeface="Calibri"/>
              </a:rPr>
              <a:t>Big Data For Dummies.</a:t>
            </a:r>
          </a:p>
        </p:txBody>
      </p:sp>
      <p:sp>
        <p:nvSpPr>
          <p:cNvPr id="15" name="TextBox 14"/>
          <p:cNvSpPr txBox="1"/>
          <p:nvPr/>
        </p:nvSpPr>
        <p:spPr>
          <a:xfrm>
            <a:off x="594360" y="5074920"/>
            <a:ext cx="10972800" cy="292608"/>
          </a:xfrm>
          <a:prstGeom prst="rect">
            <a:avLst/>
          </a:prstGeom>
          <a:noFill/>
        </p:spPr>
        <p:txBody>
          <a:bodyPr wrap="square">
            <a:spAutoFit/>
          </a:bodyPr>
          <a:lstStyle/>
          <a:p>
            <a:pPr algn="l"/>
            <a:r>
              <a:rPr sz="1200" b="0" i="0">
                <a:solidFill>
                  <a:srgbClr val="028090"/>
                </a:solidFill>
                <a:latin typeface="Calibri"/>
              </a:rPr>
              <a:t>John Wiley &amp; Sons.</a:t>
            </a:r>
          </a:p>
        </p:txBody>
      </p:sp>
      <p:sp>
        <p:nvSpPr>
          <p:cNvPr id="16" name="Rectangle 15"/>
          <p:cNvSpPr/>
          <p:nvPr/>
        </p:nvSpPr>
        <p:spPr>
          <a:xfrm>
            <a:off x="365760" y="5852160"/>
            <a:ext cx="11457432" cy="685800"/>
          </a:xfrm>
          <a:prstGeom prst="rect">
            <a:avLst/>
          </a:prstGeom>
          <a:solidFill>
            <a:srgbClr val="065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48640" y="5925312"/>
            <a:ext cx="11064240" cy="502920"/>
          </a:xfrm>
          <a:prstGeom prst="rect">
            <a:avLst/>
          </a:prstGeom>
          <a:noFill/>
        </p:spPr>
        <p:txBody>
          <a:bodyPr wrap="square">
            <a:spAutoFit/>
          </a:bodyPr>
          <a:lstStyle/>
          <a:p>
            <a:pPr algn="ctr"/>
            <a:r>
              <a:rPr sz="1300" b="0" i="1">
                <a:solidFill>
                  <a:srgbClr val="FFFFFF"/>
                </a:solidFill>
                <a:latin typeface="Calibri"/>
              </a:rPr>
              <a:t>All references follow APA 7th Edition format  |  Presented by: Adamu Issa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65A82"/>
        </a:solidFill>
        <a:effectLst/>
      </p:bgPr>
    </p:bg>
    <p:spTree>
      <p:nvGrpSpPr>
        <p:cNvPr id="1" name=""/>
        <p:cNvGrpSpPr/>
        <p:nvPr/>
      </p:nvGrpSpPr>
      <p:grpSpPr/>
      <p:sp>
        <p:nvSpPr>
          <p:cNvPr id="2" name="Rectangle 1"/>
          <p:cNvSpPr/>
          <p:nvPr/>
        </p:nvSpPr>
        <p:spPr>
          <a:xfrm>
            <a:off x="0" y="3063240"/>
            <a:ext cx="12188952" cy="379476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2944368"/>
            <a:ext cx="12188952" cy="155448"/>
          </a:xfrm>
          <a:prstGeom prst="rect">
            <a:avLst/>
          </a:prstGeom>
          <a:solidFill>
            <a:srgbClr val="02C3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725912" cy="1005840"/>
          </a:xfrm>
          <a:prstGeom prst="rect">
            <a:avLst/>
          </a:prstGeom>
          <a:noFill/>
        </p:spPr>
        <p:txBody>
          <a:bodyPr wrap="square">
            <a:spAutoFit/>
          </a:bodyPr>
          <a:lstStyle/>
          <a:p>
            <a:pPr algn="ctr"/>
            <a:r>
              <a:rPr sz="4600" b="1" i="0">
                <a:solidFill>
                  <a:srgbClr val="FFFFFF"/>
                </a:solidFill>
                <a:latin typeface="Calibri"/>
              </a:rPr>
              <a:t>The Digital Shift is Here.</a:t>
            </a:r>
          </a:p>
        </p:txBody>
      </p:sp>
      <p:sp>
        <p:nvSpPr>
          <p:cNvPr id="5" name="TextBox 4"/>
          <p:cNvSpPr txBox="1"/>
          <p:nvPr/>
        </p:nvSpPr>
        <p:spPr>
          <a:xfrm>
            <a:off x="731520" y="1463040"/>
            <a:ext cx="10725912" cy="685800"/>
          </a:xfrm>
          <a:prstGeom prst="rect">
            <a:avLst/>
          </a:prstGeom>
          <a:noFill/>
        </p:spPr>
        <p:txBody>
          <a:bodyPr wrap="square">
            <a:spAutoFit/>
          </a:bodyPr>
          <a:lstStyle/>
          <a:p>
            <a:pPr algn="ctr"/>
            <a:r>
              <a:rPr sz="2200" b="0" i="1">
                <a:solidFill>
                  <a:srgbClr val="F9E795"/>
                </a:solidFill>
                <a:latin typeface="Calibri"/>
              </a:rPr>
              <a:t>"Don't just use the tools — master the language they speak."</a:t>
            </a:r>
          </a:p>
        </p:txBody>
      </p:sp>
      <p:sp>
        <p:nvSpPr>
          <p:cNvPr id="6" name="TextBox 5"/>
          <p:cNvSpPr txBox="1"/>
          <p:nvPr/>
        </p:nvSpPr>
        <p:spPr>
          <a:xfrm>
            <a:off x="731520" y="2331720"/>
            <a:ext cx="10725912" cy="548640"/>
          </a:xfrm>
          <a:prstGeom prst="rect">
            <a:avLst/>
          </a:prstGeom>
          <a:noFill/>
        </p:spPr>
        <p:txBody>
          <a:bodyPr wrap="square">
            <a:spAutoFit/>
          </a:bodyPr>
          <a:lstStyle/>
          <a:p>
            <a:pPr algn="ctr"/>
            <a:r>
              <a:rPr sz="1700" b="0" i="0">
                <a:solidFill>
                  <a:srgbClr val="CADCFC"/>
                </a:solidFill>
                <a:latin typeface="Calibri"/>
              </a:rPr>
              <a:t>Step into the Data Age. Turn your information into influence.</a:t>
            </a:r>
          </a:p>
        </p:txBody>
      </p:sp>
      <p:sp>
        <p:nvSpPr>
          <p:cNvPr id="7" name="TextBox 6"/>
          <p:cNvSpPr txBox="1"/>
          <p:nvPr/>
        </p:nvSpPr>
        <p:spPr>
          <a:xfrm>
            <a:off x="731520" y="3200400"/>
            <a:ext cx="10725912" cy="502920"/>
          </a:xfrm>
          <a:prstGeom prst="rect">
            <a:avLst/>
          </a:prstGeom>
          <a:noFill/>
        </p:spPr>
        <p:txBody>
          <a:bodyPr wrap="square">
            <a:spAutoFit/>
          </a:bodyPr>
          <a:lstStyle/>
          <a:p>
            <a:pPr algn="ctr"/>
            <a:r>
              <a:rPr sz="1600" b="1" i="0">
                <a:solidFill>
                  <a:srgbClr val="FFFFFF"/>
                </a:solidFill>
                <a:latin typeface="Calibri"/>
              </a:rPr>
              <a:t>Practical 1  ·  Practical 2  ·  Practical 4  ·  AIDA Framework</a:t>
            </a:r>
          </a:p>
        </p:txBody>
      </p:sp>
      <p:sp>
        <p:nvSpPr>
          <p:cNvPr id="8" name="TextBox 7"/>
          <p:cNvSpPr txBox="1"/>
          <p:nvPr/>
        </p:nvSpPr>
        <p:spPr>
          <a:xfrm>
            <a:off x="731520" y="3886200"/>
            <a:ext cx="10725912" cy="548640"/>
          </a:xfrm>
          <a:prstGeom prst="rect">
            <a:avLst/>
          </a:prstGeom>
          <a:noFill/>
        </p:spPr>
        <p:txBody>
          <a:bodyPr wrap="square">
            <a:spAutoFit/>
          </a:bodyPr>
          <a:lstStyle/>
          <a:p>
            <a:pPr algn="ctr"/>
            <a:r>
              <a:rPr sz="2200" b="1" i="0">
                <a:solidFill>
                  <a:srgbClr val="F9E795"/>
                </a:solidFill>
                <a:latin typeface="Calibri"/>
              </a:rPr>
              <a:t>Presented by: Adamu Issa</a:t>
            </a:r>
          </a:p>
        </p:txBody>
      </p:sp>
      <p:sp>
        <p:nvSpPr>
          <p:cNvPr id="9" name="TextBox 8"/>
          <p:cNvSpPr txBox="1"/>
          <p:nvPr/>
        </p:nvSpPr>
        <p:spPr>
          <a:xfrm>
            <a:off x="731520" y="4709160"/>
            <a:ext cx="10725912" cy="502920"/>
          </a:xfrm>
          <a:prstGeom prst="rect">
            <a:avLst/>
          </a:prstGeom>
          <a:noFill/>
        </p:spPr>
        <p:txBody>
          <a:bodyPr wrap="square">
            <a:spAutoFit/>
          </a:bodyPr>
          <a:lstStyle/>
          <a:p>
            <a:pPr algn="ctr"/>
            <a:r>
              <a:rPr sz="1300" b="0" i="1">
                <a:solidFill>
                  <a:srgbClr val="FFFFFF"/>
                </a:solidFill>
                <a:latin typeface="Calibri"/>
              </a:rPr>
              <a:t>Powered by Academic Research  |  Ologbosere · Zaghmout · Pothier · Mandinach · Lodi · Hurwitz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